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</p:sldMasterIdLst>
  <p:notesMasterIdLst>
    <p:notesMasterId r:id="rId52"/>
  </p:notesMasterIdLst>
  <p:sldIdLst>
    <p:sldId id="273" r:id="rId3"/>
    <p:sldId id="293" r:id="rId4"/>
    <p:sldId id="294" r:id="rId5"/>
    <p:sldId id="295" r:id="rId6"/>
    <p:sldId id="296" r:id="rId7"/>
    <p:sldId id="297" r:id="rId8"/>
    <p:sldId id="298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317" r:id="rId28"/>
    <p:sldId id="318" r:id="rId29"/>
    <p:sldId id="319" r:id="rId30"/>
    <p:sldId id="320" r:id="rId31"/>
    <p:sldId id="321" r:id="rId32"/>
    <p:sldId id="322" r:id="rId33"/>
    <p:sldId id="257" r:id="rId34"/>
    <p:sldId id="276" r:id="rId35"/>
    <p:sldId id="259" r:id="rId36"/>
    <p:sldId id="335" r:id="rId37"/>
    <p:sldId id="336" r:id="rId38"/>
    <p:sldId id="337" r:id="rId39"/>
    <p:sldId id="338" r:id="rId40"/>
    <p:sldId id="339" r:id="rId41"/>
    <p:sldId id="260" r:id="rId42"/>
    <p:sldId id="268" r:id="rId43"/>
    <p:sldId id="323" r:id="rId44"/>
    <p:sldId id="324" r:id="rId45"/>
    <p:sldId id="325" r:id="rId46"/>
    <p:sldId id="330" r:id="rId47"/>
    <p:sldId id="331" r:id="rId48"/>
    <p:sldId id="332" r:id="rId49"/>
    <p:sldId id="333" r:id="rId50"/>
    <p:sldId id="334" r:id="rId51"/>
  </p:sldIdLst>
  <p:sldSz cx="9791700" cy="7343775"/>
  <p:notesSz cx="6858000" cy="9144000"/>
  <p:embeddedFontLs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Lato" panose="020F0502020204030203" pitchFamily="34" charset="77"/>
      <p:regular r:id="rId57"/>
      <p:bold r:id="rId58"/>
      <p:italic r:id="rId59"/>
      <p:boldItalic r:id="rId60"/>
    </p:embeddedFont>
    <p:embeddedFont>
      <p:font typeface="Lato Black" panose="020F0802020204030203" pitchFamily="34" charset="77"/>
      <p:bold r:id="rId61"/>
      <p:italic r:id="rId62"/>
      <p:boldItalic r:id="rId63"/>
    </p:embeddedFont>
    <p:embeddedFont>
      <p:font typeface="Lato Light" panose="020F0502020204030203" pitchFamily="34" charset="77"/>
      <p:regular r:id="rId64"/>
      <p:bold r:id="rId65"/>
      <p:italic r:id="rId66"/>
      <p:boldItalic r:id="rId67"/>
    </p:embeddedFont>
    <p:embeddedFont>
      <p:font typeface="Roboto Mono" pitchFamily="2" charset="0"/>
      <p:regular r:id="rId68"/>
      <p:bold r:id="rId69"/>
      <p:italic r:id="rId70"/>
      <p:boldItalic r:id="rId7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64791"/>
  </p:normalViewPr>
  <p:slideViewPr>
    <p:cSldViewPr snapToGrid="0" snapToObjects="1">
      <p:cViewPr varScale="1">
        <p:scale>
          <a:sx n="89" d="100"/>
          <a:sy n="89" d="100"/>
        </p:scale>
        <p:origin x="17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74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9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3.fntdata"/><Relationship Id="rId7" Type="http://schemas.openxmlformats.org/officeDocument/2006/relationships/slide" Target="slides/slide5.xml"/><Relationship Id="rId71" Type="http://schemas.openxmlformats.org/officeDocument/2006/relationships/font" Target="fonts/font19.fntdata"/></Relationships>
</file>

<file path=ppt/media/image1.png>
</file>

<file path=ppt/media/image10.png>
</file>

<file path=ppt/media/image11.png>
</file>

<file path=ppt/media/image12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ibm.com/docs/services/natural-language-understanding?topic=natural-language-understanding-categories-hierarchy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ibm.com/docs/services/natural-language-understanding?topic=natural-language-understanding-entity-types-version-1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nelyplanet.es/blog/best-in-travel-2019-los-10-mejores-destinos-calidad-precio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teway-wdc.watsonplatform.net/natural-language-classifier/api/v1/classifiers/c01c4fx182-nlc-29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6538be461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6" name="Google Shape;436;g6538be4619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7" name="Google Shape;437;g6538be4619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6538be461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4" name="Google Shape;514;g6538be4619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5" name="Google Shape;515;g6538be4619_0_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6538be4619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1" name="Google Shape;521;g6538be4619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/>
              <a:t>Emociones no disponible en español</a:t>
            </a:r>
            <a:endParaRPr b="1"/>
          </a:p>
        </p:txBody>
      </p:sp>
      <p:sp>
        <p:nvSpPr>
          <p:cNvPr id="522" name="Google Shape;522;g6538be4619_0_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6538be4619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8" name="Google Shape;528;g6538be4619_0_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 u="sng">
                <a:solidFill>
                  <a:schemeClr val="hlink"/>
                </a:solidFill>
                <a:hlinkClick r:id="rId3"/>
              </a:rPr>
              <a:t>https://cloud.ibm.com/docs/services/natural-language-understanding?topic=natural-language-understanding-categories-hierarchy</a:t>
            </a:r>
            <a:endParaRPr b="1"/>
          </a:p>
        </p:txBody>
      </p:sp>
      <p:sp>
        <p:nvSpPr>
          <p:cNvPr id="529" name="Google Shape;529;g6538be4619_0_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6538be4619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5" name="Google Shape;535;g6538be4619_0_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/>
              <a:t>Dividir mas los slides</a:t>
            </a:r>
            <a:endParaRPr b="1"/>
          </a:p>
        </p:txBody>
      </p:sp>
      <p:sp>
        <p:nvSpPr>
          <p:cNvPr id="536" name="Google Shape;536;g6538be4619_0_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6f92605258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2" name="Google Shape;542;g6f92605258_0_1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/>
              <a:t>Dividir mas los slides</a:t>
            </a:r>
            <a:endParaRPr b="1"/>
          </a:p>
        </p:txBody>
      </p:sp>
      <p:sp>
        <p:nvSpPr>
          <p:cNvPr id="543" name="Google Shape;543;g6f92605258_0_1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6f92605258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g6f92605258_0_1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 u="sng">
                <a:solidFill>
                  <a:schemeClr val="hlink"/>
                </a:solidFill>
                <a:hlinkClick r:id="rId3"/>
              </a:rPr>
              <a:t>https://cloud.ibm.com/docs/services/natural-language-understanding?topic=natural-language-understanding-entity-types-version-1</a:t>
            </a:r>
            <a:endParaRPr b="1"/>
          </a:p>
        </p:txBody>
      </p:sp>
      <p:sp>
        <p:nvSpPr>
          <p:cNvPr id="550" name="Google Shape;550;g6f92605258_0_1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6f92605258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6" name="Google Shape;556;g6f92605258_0_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/>
          </a:p>
        </p:txBody>
      </p:sp>
      <p:sp>
        <p:nvSpPr>
          <p:cNvPr id="557" name="Google Shape;557;g6f92605258_0_1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6f92605258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6f92605258_0_1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g6f92605258_0_1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6f92605258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6f92605258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g6f92605258_0_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6f92605258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6f92605258_0_1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g6f92605258_0_1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6538be461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3" name="Google Shape;443;g6538be4619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/>
          </a:p>
        </p:txBody>
      </p:sp>
      <p:sp>
        <p:nvSpPr>
          <p:cNvPr id="444" name="Google Shape;444;g6538be4619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6f92605258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6f92605258_0_2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g6f92605258_0_2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6f92605258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6f92605258_0_2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Una vez más, obtengo mi apikey y mi url, las edito en mi editor de texto y esto es lo que consulto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https://www.lonelyplanet.es/blog/best-in-travel-2019-los-10-mejores-destinos-calidad-precio</a:t>
            </a:r>
            <a:endParaRPr/>
          </a:p>
        </p:txBody>
      </p:sp>
      <p:sp>
        <p:nvSpPr>
          <p:cNvPr id="592" name="Google Shape;592;g6f92605258_0_2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6f92605258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6f92605258_0_2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g6f92605258_0_2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6538be461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3" name="Google Shape;603;g6538be4619_0_1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04" name="Google Shape;604;g6538be4619_0_1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65a812c8f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65a812c8f9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g65a812c8f9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65a812c8f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65a812c8f9_0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5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2D3F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it only takes a few steps to prepare your unstructured data, create a query that will pinpoint the information you need, and then integrate those insights into your new application or existing solution.</a:t>
            </a:r>
            <a:endParaRPr/>
          </a:p>
        </p:txBody>
      </p:sp>
      <p:sp>
        <p:nvSpPr>
          <p:cNvPr id="617" name="Google Shape;617;g65a812c8f9_0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65a812c8f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65a812c8f9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D3F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With Discovery, it only takes a few steps to prepare your unstructured data, create a query that will pinpoint the information you need, and then integrate those insights into your new application or existing solution.</a:t>
            </a:r>
            <a:endParaRPr/>
          </a:p>
          <a:p>
            <a:pPr marL="0" lvl="0" indent="0" algn="l" rtl="0">
              <a:lnSpc>
                <a:spcPct val="16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D3F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IBM Watson™ Discovery brings together a functionally rich set of integrated, automated Watson APIs to:</a:t>
            </a:r>
            <a:endParaRPr sz="1050">
              <a:solidFill>
                <a:srgbClr val="2D3F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6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D3F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-Hacer una búsqueda, convertir, enriquecer y normalizar los datos</a:t>
            </a:r>
            <a:endParaRPr sz="1050">
              <a:solidFill>
                <a:srgbClr val="2D3F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6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D3F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-Explorar seguramente tus datos</a:t>
            </a:r>
            <a:endParaRPr sz="1050">
              <a:solidFill>
                <a:srgbClr val="2D3F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6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D3F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-Enriquecer los datos a través de un enriquecimiento que nos da: conceptos, relaciones y sentimiento a través de NLU</a:t>
            </a:r>
            <a:endParaRPr sz="1050">
              <a:solidFill>
                <a:srgbClr val="2D3F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6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D3F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-Simplifica nuestro desarrollo aún dejándonos tener un acceso directo a APIs</a:t>
            </a:r>
            <a:endParaRPr sz="1050">
              <a:solidFill>
                <a:srgbClr val="2D3F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Data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Ingesta: Los documentos se convierten y enriquecen automáticamente utilizando servicios de watson para añadir la metadata de NLP a tu contenido, haciendo mas sencillo explorar y aprender del mismo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Almacenamiento: La data es “indexeada” en una colección como parte de tu ambiente en la nube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Consultas: Podemos tener un mejor entendimiento de los datos haciendo consultas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Salida: nos da información implementable o que nos ayuda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 puede integrar SDU también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g65a812c8f9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65a812c8f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65a812c8f9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g65a812c8f9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65a812c8f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65a812c8f9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Lato"/>
                <a:ea typeface="Lato"/>
                <a:cs typeface="Lato"/>
                <a:sym typeface="Lato"/>
              </a:rPr>
              <a:t>Set de datos previamente enriquecido e indexeado con Keyword Extraction, Entity Extraction, Semantic Role Extraction, Sentiment Analysis, Relation Extraction, and Category Classification tambien metadata y la fecha de publicación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Lato"/>
                <a:ea typeface="Lato"/>
                <a:cs typeface="Lato"/>
                <a:sym typeface="Lato"/>
              </a:rPr>
              <a:t>La búsqueda histórica tiene una profunidad de 60 días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latin typeface="Lato"/>
                <a:ea typeface="Lato"/>
                <a:cs typeface="Lato"/>
                <a:sym typeface="Lato"/>
              </a:rPr>
              <a:t>Discovery News tiene 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8" name="Google Shape;638;g65a812c8f9_0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6f92605258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4" name="Google Shape;644;g6f92605258_0_2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5" name="Google Shape;645;g6f92605258_0_2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6f92605258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6f92605258_0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g6f92605258_0_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79054ff6a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79054ff6a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1" name="Google Shape;651;g79054ff6a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Habilidad</a:t>
            </a:r>
            <a:r>
              <a:rPr lang="en-US" dirty="0"/>
              <a:t> de </a:t>
            </a:r>
            <a:r>
              <a:rPr lang="en-US" dirty="0" err="1"/>
              <a:t>identificar</a:t>
            </a:r>
            <a:r>
              <a:rPr lang="en-US" dirty="0"/>
              <a:t> </a:t>
            </a:r>
            <a:r>
              <a:rPr lang="en-US" dirty="0" err="1"/>
              <a:t>hechos</a:t>
            </a:r>
            <a:r>
              <a:rPr lang="en-US" dirty="0"/>
              <a:t> (</a:t>
            </a:r>
            <a:r>
              <a:rPr lang="en-US" dirty="0" err="1"/>
              <a:t>entidades</a:t>
            </a:r>
            <a:r>
              <a:rPr lang="en-US" dirty="0"/>
              <a:t> y sus </a:t>
            </a:r>
            <a:r>
              <a:rPr lang="en-US" dirty="0" err="1"/>
              <a:t>relaciones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data no </a:t>
            </a:r>
            <a:r>
              <a:rPr lang="en-US" dirty="0" err="1"/>
              <a:t>estructurada</a:t>
            </a:r>
            <a:r>
              <a:rPr lang="en-US" dirty="0"/>
              <a:t> de </a:t>
            </a:r>
            <a:r>
              <a:rPr lang="en-US" dirty="0" err="1"/>
              <a:t>dominio</a:t>
            </a:r>
            <a:r>
              <a:rPr lang="en-US" dirty="0"/>
              <a:t> </a:t>
            </a:r>
            <a:r>
              <a:rPr lang="en-US" dirty="0" err="1"/>
              <a:t>específico</a:t>
            </a:r>
            <a:r>
              <a:rPr lang="en-US" dirty="0"/>
              <a:t>). El punto es </a:t>
            </a:r>
            <a:r>
              <a:rPr lang="en-US" dirty="0" err="1"/>
              <a:t>poderle</a:t>
            </a:r>
            <a:r>
              <a:rPr lang="en-US" dirty="0"/>
              <a:t> </a:t>
            </a:r>
            <a:r>
              <a:rPr lang="en-US" dirty="0" err="1"/>
              <a:t>enseñarle</a:t>
            </a:r>
            <a:r>
              <a:rPr lang="en-US" dirty="0"/>
              <a:t> a </a:t>
            </a:r>
            <a:r>
              <a:rPr lang="en-US" dirty="0" err="1"/>
              <a:t>nuestro</a:t>
            </a:r>
            <a:r>
              <a:rPr lang="en-US" dirty="0"/>
              <a:t> Sistema.</a:t>
            </a:r>
          </a:p>
          <a:p>
            <a:endParaRPr lang="en-US" dirty="0"/>
          </a:p>
          <a:p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ejemplo</a:t>
            </a:r>
            <a:r>
              <a:rPr lang="en-US" dirty="0"/>
              <a:t> Podemos </a:t>
            </a:r>
            <a:r>
              <a:rPr lang="en-US" dirty="0" err="1"/>
              <a:t>ver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se consume y </a:t>
            </a:r>
            <a:r>
              <a:rPr lang="en-US" dirty="0" err="1"/>
              <a:t>estructura</a:t>
            </a:r>
            <a:r>
              <a:rPr lang="en-US" dirty="0"/>
              <a:t> la </a:t>
            </a:r>
            <a:r>
              <a:rPr lang="en-US" dirty="0" err="1"/>
              <a:t>información</a:t>
            </a:r>
            <a:r>
              <a:rPr lang="en-US" dirty="0"/>
              <a:t> que </a:t>
            </a:r>
            <a:r>
              <a:rPr lang="en-US" dirty="0" err="1"/>
              <a:t>puede</a:t>
            </a:r>
            <a:r>
              <a:rPr lang="en-US" dirty="0"/>
              <a:t> ser </a:t>
            </a:r>
            <a:r>
              <a:rPr lang="en-US" dirty="0" err="1"/>
              <a:t>útil</a:t>
            </a:r>
            <a:r>
              <a:rPr lang="en-US" dirty="0"/>
              <a:t> para el </a:t>
            </a:r>
            <a:r>
              <a:rPr lang="en-US" dirty="0" err="1"/>
              <a:t>análisis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2288444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 un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Podemos </a:t>
            </a:r>
            <a:r>
              <a:rPr lang="en-US" dirty="0" err="1"/>
              <a:t>entrenar</a:t>
            </a:r>
            <a:r>
              <a:rPr lang="en-US" dirty="0"/>
              <a:t> a Watson para que </a:t>
            </a:r>
            <a:r>
              <a:rPr lang="en-US" dirty="0" err="1"/>
              <a:t>identifique</a:t>
            </a:r>
            <a:r>
              <a:rPr lang="en-US" dirty="0"/>
              <a:t> las </a:t>
            </a:r>
            <a:r>
              <a:rPr lang="en-US" dirty="0" err="1"/>
              <a:t>menciones</a:t>
            </a:r>
            <a:r>
              <a:rPr lang="en-US" dirty="0"/>
              <a:t> de </a:t>
            </a:r>
            <a:r>
              <a:rPr lang="en-US" dirty="0" err="1"/>
              <a:t>entidades</a:t>
            </a:r>
            <a:r>
              <a:rPr lang="en-US" dirty="0"/>
              <a:t>, y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entidad</a:t>
            </a:r>
            <a:r>
              <a:rPr lang="en-US" dirty="0"/>
              <a:t> </a:t>
            </a:r>
            <a:r>
              <a:rPr lang="en-US" dirty="0" err="1"/>
              <a:t>tiene</a:t>
            </a:r>
            <a:r>
              <a:rPr lang="en-US" dirty="0"/>
              <a:t> un </a:t>
            </a:r>
            <a:r>
              <a:rPr lang="en-US" dirty="0" err="1"/>
              <a:t>tipo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Watson </a:t>
            </a:r>
            <a:r>
              <a:rPr lang="en-US" dirty="0" err="1"/>
              <a:t>también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clusterizar</a:t>
            </a:r>
            <a:r>
              <a:rPr lang="en-US" dirty="0"/>
              <a:t> </a:t>
            </a:r>
            <a:r>
              <a:rPr lang="en-US" dirty="0" err="1"/>
              <a:t>estas</a:t>
            </a:r>
            <a:r>
              <a:rPr lang="en-US" dirty="0"/>
              <a:t> </a:t>
            </a:r>
            <a:r>
              <a:rPr lang="en-US" dirty="0" err="1"/>
              <a:t>menciones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caso</a:t>
            </a:r>
            <a:r>
              <a:rPr lang="en-US" dirty="0"/>
              <a:t> de que </a:t>
            </a:r>
            <a:r>
              <a:rPr lang="en-US" dirty="0" err="1"/>
              <a:t>hablen</a:t>
            </a:r>
            <a:r>
              <a:rPr lang="en-US" dirty="0"/>
              <a:t> del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objeto</a:t>
            </a:r>
            <a:r>
              <a:rPr lang="en-US" dirty="0"/>
              <a:t>, por </a:t>
            </a:r>
            <a:r>
              <a:rPr lang="en-US" dirty="0" err="1"/>
              <a:t>ejemplo</a:t>
            </a:r>
            <a:r>
              <a:rPr lang="en-US" dirty="0"/>
              <a:t> Ginny </a:t>
            </a:r>
            <a:r>
              <a:rPr lang="en-US" dirty="0" err="1"/>
              <a:t>Rommettiy</a:t>
            </a:r>
            <a:r>
              <a:rPr lang="en-US" dirty="0"/>
              <a:t> Ella </a:t>
            </a:r>
            <a:r>
              <a:rPr lang="en-US" dirty="0" err="1"/>
              <a:t>hablan</a:t>
            </a:r>
            <a:r>
              <a:rPr lang="en-US" dirty="0"/>
              <a:t> de la </a:t>
            </a:r>
            <a:r>
              <a:rPr lang="en-US" dirty="0" err="1"/>
              <a:t>misma</a:t>
            </a:r>
            <a:r>
              <a:rPr lang="en-US" dirty="0"/>
              <a:t> </a:t>
            </a:r>
            <a:r>
              <a:rPr lang="en-US" dirty="0" err="1"/>
              <a:t>entidad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También</a:t>
            </a:r>
            <a:r>
              <a:rPr lang="en-US" dirty="0"/>
              <a:t> Podemos </a:t>
            </a:r>
            <a:r>
              <a:rPr lang="en-US" dirty="0" err="1"/>
              <a:t>ver</a:t>
            </a:r>
            <a:r>
              <a:rPr lang="en-US" dirty="0"/>
              <a:t> la </a:t>
            </a:r>
            <a:r>
              <a:rPr lang="en-US" dirty="0" err="1"/>
              <a:t>relación</a:t>
            </a:r>
            <a:r>
              <a:rPr lang="en-US" dirty="0"/>
              <a:t> que </a:t>
            </a:r>
            <a:r>
              <a:rPr lang="en-US" dirty="0" err="1"/>
              <a:t>existe</a:t>
            </a:r>
            <a:r>
              <a:rPr lang="en-US" dirty="0"/>
              <a:t>, por </a:t>
            </a:r>
            <a:r>
              <a:rPr lang="en-US" dirty="0" err="1"/>
              <a:t>ejemplo</a:t>
            </a:r>
            <a:r>
              <a:rPr lang="en-US" dirty="0"/>
              <a:t> entre IBM y Ginny. (</a:t>
            </a:r>
            <a:r>
              <a:rPr lang="en-US" dirty="0" err="1"/>
              <a:t>correferencia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021600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Es una </a:t>
            </a:r>
            <a:r>
              <a:rPr lang="en-US" dirty="0" err="1"/>
              <a:t>interfaz</a:t>
            </a:r>
            <a:r>
              <a:rPr lang="en-US" dirty="0"/>
              <a:t>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hacer</a:t>
            </a:r>
            <a:r>
              <a:rPr lang="en-US" dirty="0"/>
              <a:t> </a:t>
            </a:r>
            <a:r>
              <a:rPr lang="en-US" dirty="0" err="1"/>
              <a:t>anotadores</a:t>
            </a:r>
            <a:r>
              <a:rPr lang="en-US" dirty="0"/>
              <a:t> </a:t>
            </a:r>
            <a:r>
              <a:rPr lang="en-US" dirty="0" err="1"/>
              <a:t>basados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reglas</a:t>
            </a:r>
            <a:r>
              <a:rPr lang="en-US" dirty="0"/>
              <a:t> o ML que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extarer</a:t>
            </a:r>
            <a:r>
              <a:rPr lang="en-US" dirty="0"/>
              <a:t> </a:t>
            </a:r>
            <a:r>
              <a:rPr lang="en-US" dirty="0" err="1"/>
              <a:t>información</a:t>
            </a:r>
            <a:r>
              <a:rPr lang="en-US" dirty="0"/>
              <a:t> de </a:t>
            </a:r>
            <a:r>
              <a:rPr lang="en-US" dirty="0" err="1"/>
              <a:t>documentos</a:t>
            </a:r>
            <a:r>
              <a:rPr lang="en-US" dirty="0"/>
              <a:t> </a:t>
            </a:r>
            <a:r>
              <a:rPr lang="en-US" dirty="0" err="1"/>
              <a:t>específicos</a:t>
            </a:r>
            <a:r>
              <a:rPr lang="en-US" dirty="0"/>
              <a:t> para la </a:t>
            </a:r>
            <a:r>
              <a:rPr lang="en-US" dirty="0" err="1"/>
              <a:t>necesidad</a:t>
            </a:r>
            <a:r>
              <a:rPr lang="en-US" dirty="0"/>
              <a:t> del </a:t>
            </a:r>
            <a:r>
              <a:rPr lang="en-US" dirty="0" err="1"/>
              <a:t>negocio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Pasos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Knowledge Curation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727554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WKS </a:t>
            </a:r>
            <a:r>
              <a:rPr lang="en-US" dirty="0" err="1"/>
              <a:t>permite</a:t>
            </a:r>
            <a:r>
              <a:rPr lang="en-US" dirty="0"/>
              <a:t> que </a:t>
            </a:r>
            <a:r>
              <a:rPr lang="en-US" dirty="0" err="1"/>
              <a:t>pasemos</a:t>
            </a:r>
            <a:r>
              <a:rPr lang="en-US" dirty="0"/>
              <a:t> por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uno</a:t>
            </a:r>
            <a:r>
              <a:rPr lang="en-US" dirty="0"/>
              <a:t> de </a:t>
            </a:r>
            <a:r>
              <a:rPr lang="en-US" dirty="0" err="1"/>
              <a:t>estos</a:t>
            </a:r>
            <a:r>
              <a:rPr lang="en-US" dirty="0"/>
              <a:t>. </a:t>
            </a:r>
            <a:r>
              <a:rPr lang="en-US" dirty="0" err="1"/>
              <a:t>Desde</a:t>
            </a:r>
            <a:r>
              <a:rPr lang="en-US" dirty="0"/>
              <a:t> </a:t>
            </a:r>
            <a:r>
              <a:rPr lang="en-US" dirty="0" err="1"/>
              <a:t>curación</a:t>
            </a:r>
            <a:r>
              <a:rPr lang="en-US" dirty="0"/>
              <a:t> hasta </a:t>
            </a:r>
            <a:r>
              <a:rPr lang="en-US" dirty="0" err="1"/>
              <a:t>despliegue</a:t>
            </a:r>
            <a:r>
              <a:rPr lang="en-US" dirty="0"/>
              <a:t>. El punto es que </a:t>
            </a:r>
            <a:r>
              <a:rPr lang="en-US" dirty="0" err="1"/>
              <a:t>permita</a:t>
            </a:r>
            <a:r>
              <a:rPr lang="en-US" dirty="0"/>
              <a:t> que sea un E2E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176664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79054ff6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79054ff6a1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g79054ff6a1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2031720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79054ff6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79054ff6a1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El anotador está hecho para que sea complementario, también tiene rules editor.</a:t>
            </a:r>
          </a:p>
        </p:txBody>
      </p:sp>
      <p:sp>
        <p:nvSpPr>
          <p:cNvPr id="671" name="Google Shape;671;g79054ff6a1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01985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Pre-annotation: Dictionaries, rules-NLU, </a:t>
            </a:r>
            <a:r>
              <a:rPr lang="en-US" dirty="0" err="1"/>
              <a:t>documentos</a:t>
            </a:r>
            <a:r>
              <a:rPr lang="en-US" dirty="0"/>
              <a:t> pre </a:t>
            </a:r>
            <a:r>
              <a:rPr lang="en-US" dirty="0" err="1"/>
              <a:t>anotados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Anotar</a:t>
            </a:r>
            <a:r>
              <a:rPr lang="en-US" dirty="0"/>
              <a:t> </a:t>
            </a:r>
            <a:r>
              <a:rPr lang="en-US" dirty="0" err="1"/>
              <a:t>documentos</a:t>
            </a:r>
            <a:r>
              <a:rPr lang="en-US" dirty="0"/>
              <a:t> que </a:t>
            </a:r>
            <a:r>
              <a:rPr lang="en-US" dirty="0" err="1"/>
              <a:t>serían</a:t>
            </a:r>
            <a:r>
              <a:rPr lang="en-US" dirty="0"/>
              <a:t> las bases, </a:t>
            </a:r>
            <a:r>
              <a:rPr lang="en-US" dirty="0" err="1"/>
              <a:t>aqui</a:t>
            </a:r>
            <a:r>
              <a:rPr lang="en-US" dirty="0"/>
              <a:t> es </a:t>
            </a:r>
            <a:r>
              <a:rPr lang="en-US" dirty="0" err="1"/>
              <a:t>donde</a:t>
            </a:r>
            <a:r>
              <a:rPr lang="en-US" dirty="0"/>
              <a:t> se </a:t>
            </a:r>
            <a:r>
              <a:rPr lang="en-US" dirty="0" err="1"/>
              <a:t>hacen</a:t>
            </a:r>
            <a:r>
              <a:rPr lang="en-US" dirty="0"/>
              <a:t> las </a:t>
            </a:r>
            <a:r>
              <a:rPr lang="en-US" dirty="0" err="1"/>
              <a:t>entidades</a:t>
            </a:r>
            <a:r>
              <a:rPr lang="en-US" dirty="0"/>
              <a:t>, </a:t>
            </a:r>
            <a:r>
              <a:rPr lang="en-US" dirty="0" err="1"/>
              <a:t>menciones</a:t>
            </a:r>
            <a:r>
              <a:rPr lang="en-US" dirty="0"/>
              <a:t> y </a:t>
            </a:r>
            <a:r>
              <a:rPr lang="en-US" dirty="0" err="1"/>
              <a:t>relaciones</a:t>
            </a:r>
            <a:r>
              <a:rPr lang="en-US" dirty="0"/>
              <a:t>.</a:t>
            </a:r>
          </a:p>
          <a:p>
            <a:endParaRPr lang="en-US" dirty="0"/>
          </a:p>
          <a:p>
            <a:pPr marL="571500" indent="-342900">
              <a:buAutoNum type="arabicPeriod"/>
            </a:pPr>
            <a:r>
              <a:rPr lang="en-US" dirty="0"/>
              <a:t>Type system: </a:t>
            </a:r>
            <a:r>
              <a:rPr lang="en-US" dirty="0" err="1"/>
              <a:t>definir</a:t>
            </a:r>
            <a:r>
              <a:rPr lang="en-US" dirty="0"/>
              <a:t> </a:t>
            </a:r>
            <a:r>
              <a:rPr lang="en-US" dirty="0" err="1"/>
              <a:t>entidades</a:t>
            </a:r>
            <a:r>
              <a:rPr lang="en-US" dirty="0"/>
              <a:t>(</a:t>
            </a:r>
            <a:r>
              <a:rPr lang="en-US" dirty="0" err="1"/>
              <a:t>forzozas</a:t>
            </a:r>
            <a:r>
              <a:rPr lang="en-US" dirty="0"/>
              <a:t>) y </a:t>
            </a:r>
            <a:r>
              <a:rPr lang="en-US" dirty="0" err="1"/>
              <a:t>relaciones</a:t>
            </a:r>
            <a:r>
              <a:rPr lang="en-US" dirty="0"/>
              <a:t> (entre pares). WKS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definer y </a:t>
            </a:r>
            <a:r>
              <a:rPr lang="en-US" dirty="0" err="1"/>
              <a:t>editarlos</a:t>
            </a:r>
            <a:r>
              <a:rPr lang="en-US" dirty="0"/>
              <a:t>, </a:t>
            </a:r>
            <a:r>
              <a:rPr lang="en-US" dirty="0" err="1"/>
              <a:t>así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importarlos</a:t>
            </a:r>
            <a:r>
              <a:rPr lang="en-US" dirty="0"/>
              <a:t> y </a:t>
            </a:r>
            <a:r>
              <a:rPr lang="en-US" dirty="0" err="1"/>
              <a:t>modificarlos</a:t>
            </a:r>
            <a:endParaRPr lang="en-US" dirty="0"/>
          </a:p>
          <a:p>
            <a:pPr marL="571500" indent="-342900">
              <a:buAutoNum type="arabicPeriod"/>
            </a:pPr>
            <a:r>
              <a:rPr lang="en-US" dirty="0"/>
              <a:t>Para </a:t>
            </a:r>
            <a:r>
              <a:rPr lang="en-US" dirty="0" err="1"/>
              <a:t>entrenar</a:t>
            </a:r>
            <a:r>
              <a:rPr lang="en-US" dirty="0"/>
              <a:t> el </a:t>
            </a:r>
            <a:r>
              <a:rPr lang="en-US" dirty="0" err="1"/>
              <a:t>modelo</a:t>
            </a:r>
            <a:r>
              <a:rPr lang="en-US" dirty="0"/>
              <a:t>, </a:t>
            </a:r>
            <a:r>
              <a:rPr lang="en-US" dirty="0" err="1"/>
              <a:t>necesitamos</a:t>
            </a:r>
            <a:r>
              <a:rPr lang="en-US" dirty="0"/>
              <a:t> </a:t>
            </a:r>
            <a:r>
              <a:rPr lang="en-US" dirty="0" err="1"/>
              <a:t>documentos</a:t>
            </a:r>
            <a:r>
              <a:rPr lang="en-US" dirty="0"/>
              <a:t> que </a:t>
            </a:r>
            <a:r>
              <a:rPr lang="en-US" dirty="0" err="1"/>
              <a:t>sean</a:t>
            </a:r>
            <a:r>
              <a:rPr lang="en-US" dirty="0"/>
              <a:t> </a:t>
            </a:r>
            <a:r>
              <a:rPr lang="en-US" dirty="0" err="1"/>
              <a:t>representativos</a:t>
            </a:r>
            <a:r>
              <a:rPr lang="en-US" dirty="0"/>
              <a:t> del </a:t>
            </a:r>
            <a:r>
              <a:rPr lang="en-US" dirty="0" err="1"/>
              <a:t>dominio</a:t>
            </a:r>
            <a:r>
              <a:rPr lang="en-US" dirty="0"/>
              <a:t> (que </a:t>
            </a:r>
            <a:r>
              <a:rPr lang="en-US" dirty="0" err="1"/>
              <a:t>tengan</a:t>
            </a:r>
            <a:r>
              <a:rPr lang="en-US" dirty="0"/>
              <a:t> las </a:t>
            </a:r>
            <a:r>
              <a:rPr lang="en-US" dirty="0" err="1"/>
              <a:t>entidades</a:t>
            </a:r>
            <a:r>
              <a:rPr lang="en-US" dirty="0"/>
              <a:t> y </a:t>
            </a:r>
            <a:r>
              <a:rPr lang="en-US" dirty="0" err="1"/>
              <a:t>relaciones</a:t>
            </a:r>
            <a:r>
              <a:rPr lang="en-US" dirty="0"/>
              <a:t>) </a:t>
            </a:r>
            <a:r>
              <a:rPr lang="en-US" dirty="0" err="1"/>
              <a:t>también</a:t>
            </a:r>
            <a:r>
              <a:rPr lang="en-US" dirty="0"/>
              <a:t> </a:t>
            </a:r>
            <a:r>
              <a:rPr lang="en-US" dirty="0" err="1"/>
              <a:t>incluir</a:t>
            </a:r>
            <a:r>
              <a:rPr lang="en-US" dirty="0"/>
              <a:t> </a:t>
            </a:r>
            <a:r>
              <a:rPr lang="en-US" dirty="0" err="1"/>
              <a:t>ejemplos</a:t>
            </a:r>
            <a:r>
              <a:rPr lang="en-US" dirty="0"/>
              <a:t> de las </a:t>
            </a:r>
            <a:r>
              <a:rPr lang="en-US" dirty="0" err="1"/>
              <a:t>variaciones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vocabulario</a:t>
            </a:r>
            <a:r>
              <a:rPr lang="en-US" dirty="0"/>
              <a:t> y </a:t>
            </a:r>
            <a:r>
              <a:rPr lang="en-US" dirty="0" err="1"/>
              <a:t>fraseo</a:t>
            </a:r>
            <a:endParaRPr lang="en-US" dirty="0"/>
          </a:p>
          <a:p>
            <a:pPr marL="571500" indent="-342900">
              <a:buAutoNum type="arabicPeriod"/>
            </a:pPr>
            <a:r>
              <a:rPr lang="en-US" dirty="0"/>
              <a:t>Pre-annotation: </a:t>
            </a:r>
            <a:r>
              <a:rPr lang="en-US" dirty="0" err="1"/>
              <a:t>ayuda</a:t>
            </a:r>
            <a:r>
              <a:rPr lang="en-US" dirty="0"/>
              <a:t> a </a:t>
            </a:r>
            <a:r>
              <a:rPr lang="en-US" dirty="0" err="1"/>
              <a:t>automatizar</a:t>
            </a:r>
            <a:r>
              <a:rPr lang="en-US" dirty="0"/>
              <a:t> la </a:t>
            </a:r>
            <a:r>
              <a:rPr lang="en-US" dirty="0" err="1"/>
              <a:t>anotación</a:t>
            </a:r>
            <a:r>
              <a:rPr lang="en-US" dirty="0"/>
              <a:t>. </a:t>
            </a:r>
            <a:r>
              <a:rPr lang="en-US" dirty="0" err="1"/>
              <a:t>Diccionario</a:t>
            </a:r>
            <a:r>
              <a:rPr lang="en-US" dirty="0"/>
              <a:t>(</a:t>
            </a:r>
            <a:r>
              <a:rPr lang="en-US" dirty="0" err="1"/>
              <a:t>puede</a:t>
            </a:r>
            <a:r>
              <a:rPr lang="en-US" dirty="0"/>
              <a:t> ser </a:t>
            </a:r>
            <a:r>
              <a:rPr lang="en-US" dirty="0" err="1"/>
              <a:t>creado</a:t>
            </a:r>
            <a:r>
              <a:rPr lang="en-US" dirty="0"/>
              <a:t> o </a:t>
            </a:r>
            <a:r>
              <a:rPr lang="en-US" dirty="0" err="1"/>
              <a:t>importado</a:t>
            </a:r>
            <a:r>
              <a:rPr lang="en-US" dirty="0"/>
              <a:t>) el </a:t>
            </a:r>
            <a:r>
              <a:rPr lang="en-US" dirty="0" err="1"/>
              <a:t>diccionario</a:t>
            </a:r>
            <a:r>
              <a:rPr lang="en-US" dirty="0"/>
              <a:t> se </a:t>
            </a:r>
            <a:r>
              <a:rPr lang="en-US" dirty="0" err="1"/>
              <a:t>adjunta</a:t>
            </a:r>
            <a:r>
              <a:rPr lang="en-US" dirty="0"/>
              <a:t> a una entity type, </a:t>
            </a:r>
            <a:r>
              <a:rPr lang="en-US" dirty="0" err="1"/>
              <a:t>Reglas</a:t>
            </a:r>
            <a:r>
              <a:rPr lang="en-US" dirty="0"/>
              <a:t> (Regex, </a:t>
            </a:r>
            <a:r>
              <a:rPr lang="en-US" dirty="0" err="1"/>
              <a:t>diccionario</a:t>
            </a:r>
            <a:r>
              <a:rPr lang="en-US" dirty="0"/>
              <a:t>) a </a:t>
            </a:r>
            <a:r>
              <a:rPr lang="en-US" dirty="0" err="1"/>
              <a:t>entidades</a:t>
            </a:r>
            <a:r>
              <a:rPr lang="en-US" dirty="0"/>
              <a:t> o NLU (entity types default se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mapear</a:t>
            </a:r>
            <a:r>
              <a:rPr lang="en-US" dirty="0"/>
              <a:t> a las </a:t>
            </a:r>
            <a:r>
              <a:rPr lang="en-US" dirty="0" err="1"/>
              <a:t>entidades</a:t>
            </a:r>
            <a:r>
              <a:rPr lang="en-US" dirty="0"/>
              <a:t> </a:t>
            </a:r>
            <a:r>
              <a:rPr lang="en-US" dirty="0" err="1"/>
              <a:t>personales</a:t>
            </a:r>
            <a:r>
              <a:rPr lang="en-US" dirty="0"/>
              <a:t>)</a:t>
            </a:r>
          </a:p>
          <a:p>
            <a:pPr marL="571500" indent="-342900">
              <a:buAutoNum type="arabicPeriod"/>
            </a:pPr>
            <a:r>
              <a:rPr lang="en-US" dirty="0" err="1"/>
              <a:t>Anotación</a:t>
            </a:r>
            <a:r>
              <a:rPr lang="en-US" dirty="0"/>
              <a:t> manual. Un </a:t>
            </a:r>
            <a:r>
              <a:rPr lang="en-US" dirty="0" err="1"/>
              <a:t>humano</a:t>
            </a:r>
            <a:r>
              <a:rPr lang="en-US" dirty="0"/>
              <a:t> lo </a:t>
            </a:r>
            <a:r>
              <a:rPr lang="en-US" dirty="0" err="1"/>
              <a:t>anota</a:t>
            </a:r>
            <a:endParaRPr lang="en-US" dirty="0"/>
          </a:p>
          <a:p>
            <a:pPr marL="571500" indent="-342900">
              <a:buAutoNum type="arabicPeriod"/>
            </a:pPr>
            <a:endParaRPr lang="en-US" dirty="0"/>
          </a:p>
          <a:p>
            <a:pPr marL="571500" indent="-342900">
              <a:buAutoNum type="arabicPeriod"/>
            </a:pPr>
            <a:endParaRPr lang="en-US" dirty="0"/>
          </a:p>
          <a:p>
            <a:pPr marL="571500" indent="-3429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041197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37147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6f92605258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7" name="Google Shape;657;g6f92605258_0_2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58" name="Google Shape;658;g6f92605258_0_2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6538be4619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3" name="Google Shape;473;g6538be4619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/>
          </a:p>
        </p:txBody>
      </p:sp>
      <p:sp>
        <p:nvSpPr>
          <p:cNvPr id="474" name="Google Shape;474;g6538be4619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79054ff6a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79054ff6a1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64" name="Google Shape;664;g79054ff6a1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79054ff6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79054ff6a1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g79054ff6a1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6f92605258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3" name="Google Shape;703;g6f92605258_0_2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04" name="Google Shape;704;g6f92605258_0_2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79054ff6a1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79054ff6a1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0" name="Google Shape;710;g79054ff6a1_0_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6f92605258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6" name="Google Shape;716;g6f92605258_0_2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Consumir el servicio</a:t>
            </a:r>
            <a:endParaRPr/>
          </a:p>
        </p:txBody>
      </p:sp>
      <p:sp>
        <p:nvSpPr>
          <p:cNvPr id="717" name="Google Shape;717;g6f92605258_0_2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79054ff6a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79054ff6a1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3" name="Google Shape;723;g79054ff6a1_0_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f92605258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f92605258_0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g6f92605258_0_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6f926052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8" name="Google Shape;488;g6f9260525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9" name="Google Shape;489;g6f9260525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6f92605258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6f92605258_0_1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 darnos el resultado nos da el classifier ID y empieza a entrenar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8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solidFill>
                  <a:srgbClr val="15293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AZFQ8dV0onv4RaCz1JaHKd-LYu6wj6-itcgDeXRgBuWb</a:t>
            </a:r>
            <a:endParaRPr sz="900">
              <a:solidFill>
                <a:srgbClr val="15293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solidFill>
                  <a:srgbClr val="15293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https://gateway-wdc.watsonplatform.net/natural-language-classifier/api</a:t>
            </a:r>
            <a:endParaRPr sz="900">
              <a:solidFill>
                <a:srgbClr val="15293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g6f92605258_0_1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6f92605258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6f92605258_0_1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Una vez que nos da </a:t>
            </a:r>
            <a:endParaRPr/>
          </a:p>
        </p:txBody>
      </p:sp>
      <p:sp>
        <p:nvSpPr>
          <p:cNvPr id="502" name="Google Shape;502;g6f92605258_0_1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6f92605258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48" y="1143000"/>
            <a:ext cx="4114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6f92605258_0_1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API: </a:t>
            </a:r>
            <a:r>
              <a:rPr lang="en-US" sz="900">
                <a:solidFill>
                  <a:srgbClr val="15293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AZFQ8dV0onv4RaCz1JaHKd-LYu6wj6-itcgDeXRgBuWb</a:t>
            </a:r>
            <a:endParaRPr sz="900">
              <a:solidFill>
                <a:srgbClr val="15293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5293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URL: </a:t>
            </a:r>
            <a:r>
              <a:rPr lang="en-US" sz="9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https://gateway-wdc.watsonplatform.net/natural-language-classifier/api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CSID: </a:t>
            </a:r>
            <a:r>
              <a:rPr lang="en-US" sz="28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3"/>
              </a:rPr>
              <a:t>c01c4fx182-nlc-29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Estado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Clasificar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g6f92605258_0_1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Fondo oscuro">
  <p:cSld name="Subtitulo_1_1_1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57625" y="-118650"/>
            <a:ext cx="10106951" cy="758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 Titulo e íconos">
  <p:cSld name="Titulo y fase 1_1_1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subTitle" idx="1"/>
          </p:nvPr>
        </p:nvSpPr>
        <p:spPr>
          <a:xfrm>
            <a:off x="2080350" y="5421850"/>
            <a:ext cx="5631000" cy="10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/>
          <p:nvPr/>
        </p:nvSpPr>
        <p:spPr>
          <a:xfrm>
            <a:off x="3566725" y="2501300"/>
            <a:ext cx="2658300" cy="2658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2"/>
          <p:cNvSpPr txBox="1"/>
          <p:nvPr/>
        </p:nvSpPr>
        <p:spPr>
          <a:xfrm>
            <a:off x="4281163" y="3594375"/>
            <a:ext cx="1229400" cy="4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Ícono</a:t>
            </a:r>
            <a:endParaRPr sz="2400" b="0" i="0" u="none" strike="noStrike" cap="none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ato"/>
              <a:buNone/>
              <a:defRPr sz="480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>
            <a:endParaRPr/>
          </a:p>
        </p:txBody>
      </p:sp>
      <p:sp>
        <p:nvSpPr>
          <p:cNvPr id="111" name="Google Shape;111;p22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orient="horz" pos="1719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 Imagen y titulo">
  <p:cSld name="Titulo y fase 1_2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subTitle" idx="1"/>
          </p:nvPr>
        </p:nvSpPr>
        <p:spPr>
          <a:xfrm>
            <a:off x="685800" y="3432325"/>
            <a:ext cx="4000500" cy="3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5105400" y="-124625"/>
            <a:ext cx="4826400" cy="76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/>
          <p:nvPr/>
        </p:nvSpPr>
        <p:spPr>
          <a:xfrm>
            <a:off x="5730600" y="3432325"/>
            <a:ext cx="35760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Espacio para imagen</a:t>
            </a:r>
            <a:endParaRPr sz="2400" b="0" i="0" u="none" strike="noStrike" cap="none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Lato"/>
              <a:buNone/>
              <a:defRPr sz="380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>
            <a:endParaRPr/>
          </a:p>
        </p:txBody>
      </p:sp>
      <p:sp>
        <p:nvSpPr>
          <p:cNvPr id="117" name="Google Shape;117;p23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pos="2952">
          <p15:clr>
            <a:srgbClr val="FA7B17"/>
          </p15:clr>
        </p15:guide>
        <p15:guide id="6" pos="3216">
          <p15:clr>
            <a:srgbClr val="FA7B17"/>
          </p15:clr>
        </p15:guide>
        <p15:guide id="7" orient="horz" pos="2162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 Imagen y titulo">
  <p:cSld name="Titulo y fase 1_1_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/>
          <p:nvPr/>
        </p:nvSpPr>
        <p:spPr>
          <a:xfrm>
            <a:off x="-262025" y="2728650"/>
            <a:ext cx="10193700" cy="477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4"/>
          <p:cNvSpPr txBox="1"/>
          <p:nvPr/>
        </p:nvSpPr>
        <p:spPr>
          <a:xfrm>
            <a:off x="3046825" y="4858950"/>
            <a:ext cx="35760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Espacio para imagen</a:t>
            </a:r>
            <a:endParaRPr sz="2400" b="0" i="0" u="none" strike="noStrike" cap="none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ato"/>
              <a:buNone/>
              <a:defRPr sz="480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>
            <a:endParaRPr/>
          </a:p>
        </p:txBody>
      </p:sp>
      <p:sp>
        <p:nvSpPr>
          <p:cNvPr id="122" name="Google Shape;122;p24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orient="horz" pos="1719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Código">
  <p:cSld name="Cita textual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/>
          <p:nvPr/>
        </p:nvSpPr>
        <p:spPr>
          <a:xfrm>
            <a:off x="353550" y="359425"/>
            <a:ext cx="9084600" cy="6641400"/>
          </a:xfrm>
          <a:prstGeom prst="roundRect">
            <a:avLst>
              <a:gd name="adj" fmla="val 1537"/>
            </a:avLst>
          </a:prstGeom>
          <a:solidFill>
            <a:srgbClr val="002E4E"/>
          </a:solidFill>
          <a:ln>
            <a:noFill/>
          </a:ln>
          <a:effectLst>
            <a:outerShdw blurRad="171450" dist="38100" dir="8340000" algn="bl" rotWithShape="0">
              <a:srgbClr val="000000">
                <a:alpha val="2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5"/>
          <p:cNvSpPr/>
          <p:nvPr/>
        </p:nvSpPr>
        <p:spPr>
          <a:xfrm>
            <a:off x="366425" y="359425"/>
            <a:ext cx="3267300" cy="336300"/>
          </a:xfrm>
          <a:prstGeom prst="round2SameRect">
            <a:avLst>
              <a:gd name="adj1" fmla="val 22702"/>
              <a:gd name="adj2" fmla="val 0"/>
            </a:avLst>
          </a:prstGeom>
          <a:solidFill>
            <a:srgbClr val="003F6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5"/>
          <p:cNvSpPr/>
          <p:nvPr/>
        </p:nvSpPr>
        <p:spPr>
          <a:xfrm>
            <a:off x="3633725" y="359425"/>
            <a:ext cx="3267300" cy="336300"/>
          </a:xfrm>
          <a:prstGeom prst="round2SameRect">
            <a:avLst>
              <a:gd name="adj1" fmla="val 22702"/>
              <a:gd name="adj2" fmla="val 0"/>
            </a:avLst>
          </a:prstGeom>
          <a:solidFill>
            <a:srgbClr val="0056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5"/>
          <p:cNvSpPr txBox="1">
            <a:spLocks noGrp="1"/>
          </p:cNvSpPr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Mono"/>
              <a:buNone/>
              <a:defRPr sz="2800" b="0" i="0" u="none" strike="noStrike" cap="non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cxnSp>
        <p:nvCxnSpPr>
          <p:cNvPr id="128" name="Google Shape;128;p25"/>
          <p:cNvCxnSpPr/>
          <p:nvPr/>
        </p:nvCxnSpPr>
        <p:spPr>
          <a:xfrm>
            <a:off x="353700" y="685800"/>
            <a:ext cx="9084300" cy="0"/>
          </a:xfrm>
          <a:prstGeom prst="straightConnector1">
            <a:avLst/>
          </a:prstGeom>
          <a:noFill/>
          <a:ln w="19050" cap="flat" cmpd="sng">
            <a:solidFill>
              <a:srgbClr val="058ECD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pos="216">
          <p15:clr>
            <a:srgbClr val="FA7B17"/>
          </p15:clr>
        </p15:guide>
        <p15:guide id="6" pos="5952">
          <p15:clr>
            <a:srgbClr val="FA7B17"/>
          </p15:clr>
        </p15:guide>
        <p15:guide id="7" orient="horz" pos="216">
          <p15:clr>
            <a:srgbClr val="FA7B17"/>
          </p15:clr>
        </p15:guide>
        <p15:guide id="8" orient="horz" pos="4410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Cita textual">
  <p:cSld name="Cita textual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1277850" y="1757926"/>
            <a:ext cx="7236000" cy="31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Lato"/>
              <a:buNone/>
              <a:defRPr sz="400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title" idx="2"/>
          </p:nvPr>
        </p:nvSpPr>
        <p:spPr>
          <a:xfrm>
            <a:off x="1277850" y="6321739"/>
            <a:ext cx="7236000" cy="3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Lato"/>
              <a:buNone/>
              <a:defRPr sz="2400" b="0" i="1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pic>
        <p:nvPicPr>
          <p:cNvPr id="132" name="Google Shape;132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27670" y="1036732"/>
            <a:ext cx="533400" cy="5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4627670" y="5132632"/>
            <a:ext cx="533400" cy="53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 Titulo y frase">
  <p:cSld name="Titulo y fase 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40005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2"/>
          </p:nvPr>
        </p:nvSpPr>
        <p:spPr>
          <a:xfrm>
            <a:off x="5105400" y="2728650"/>
            <a:ext cx="40005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ato"/>
              <a:buNone/>
              <a:defRPr sz="480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>
            <a:endParaRPr/>
          </a:p>
        </p:txBody>
      </p:sp>
      <p:sp>
        <p:nvSpPr>
          <p:cNvPr id="138" name="Google Shape;138;p27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pos="2952">
          <p15:clr>
            <a:srgbClr val="FA7B17"/>
          </p15:clr>
        </p15:guide>
        <p15:guide id="6" pos="3216">
          <p15:clr>
            <a:srgbClr val="FA7B17"/>
          </p15:clr>
        </p15:guide>
        <p15:guide id="7" orient="horz" pos="1719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Fondo oscuro">
  <p:cSld name="Subtitulo_1_1_1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57625" y="-118650"/>
            <a:ext cx="10106951" cy="758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DE6AE-A049-E54E-8FEF-C439331CF2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3963" y="1201864"/>
            <a:ext cx="7343775" cy="2556722"/>
          </a:xfrm>
        </p:spPr>
        <p:txBody>
          <a:bodyPr anchor="b"/>
          <a:lstStyle>
            <a:lvl1pPr algn="ctr">
              <a:defRPr sz="48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4EC4A-0BDF-5349-85FF-A7B59F5EE0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3963" y="3857182"/>
            <a:ext cx="7343775" cy="1773045"/>
          </a:xfrm>
        </p:spPr>
        <p:txBody>
          <a:bodyPr/>
          <a:lstStyle>
            <a:lvl1pPr marL="0" indent="0" algn="ctr">
              <a:buNone/>
              <a:defRPr sz="1927"/>
            </a:lvl1pPr>
            <a:lvl2pPr marL="367177" indent="0" algn="ctr">
              <a:buNone/>
              <a:defRPr sz="1606"/>
            </a:lvl2pPr>
            <a:lvl3pPr marL="734355" indent="0" algn="ctr">
              <a:buNone/>
              <a:defRPr sz="1446"/>
            </a:lvl3pPr>
            <a:lvl4pPr marL="1101532" indent="0" algn="ctr">
              <a:buNone/>
              <a:defRPr sz="1285"/>
            </a:lvl4pPr>
            <a:lvl5pPr marL="1468709" indent="0" algn="ctr">
              <a:buNone/>
              <a:defRPr sz="1285"/>
            </a:lvl5pPr>
            <a:lvl6pPr marL="1835887" indent="0" algn="ctr">
              <a:buNone/>
              <a:defRPr sz="1285"/>
            </a:lvl6pPr>
            <a:lvl7pPr marL="2203064" indent="0" algn="ctr">
              <a:buNone/>
              <a:defRPr sz="1285"/>
            </a:lvl7pPr>
            <a:lvl8pPr marL="2570241" indent="0" algn="ctr">
              <a:buNone/>
              <a:defRPr sz="1285"/>
            </a:lvl8pPr>
            <a:lvl9pPr marL="2937419" indent="0" algn="ctr">
              <a:buNone/>
              <a:defRPr sz="1285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DC2D85-ED2B-5048-AAEC-96F365C68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CF29E-8583-B642-B504-15D4F49DF87E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89AD4-19ED-4F42-8139-87EFC6102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5C179-43D4-6E48-8D0B-C0B7A5ECB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52BE-722D-F249-A5AB-BD40D8D7E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691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DDC79-8143-9044-BF3A-1D000F422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3B3A2-633F-8B42-935C-BC46402AC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5F847-318C-4844-981E-B799DD8BD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CF29E-8583-B642-B504-15D4F49DF87E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FFC89-4357-2640-B551-CF5BC5BB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F5853-E669-884F-8C02-76C835553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52BE-722D-F249-A5AB-BD40D8D7E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219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Titulo y frase ">
  <p:cSld name="Titulo y fase 1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ato"/>
              <a:buNone/>
              <a:defRPr sz="480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>
            <a:endParaRPr/>
          </a:p>
        </p:txBody>
      </p:sp>
      <p:sp>
        <p:nvSpPr>
          <p:cNvPr id="43" name="Google Shape;43;p9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orient="horz" pos="1719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Código">
  <p:cSld name="Cita textual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/>
          <p:nvPr/>
        </p:nvSpPr>
        <p:spPr>
          <a:xfrm>
            <a:off x="353550" y="359425"/>
            <a:ext cx="9084600" cy="6641400"/>
          </a:xfrm>
          <a:prstGeom prst="roundRect">
            <a:avLst>
              <a:gd name="adj" fmla="val 1537"/>
            </a:avLst>
          </a:prstGeom>
          <a:solidFill>
            <a:srgbClr val="002E4E"/>
          </a:solidFill>
          <a:ln>
            <a:noFill/>
          </a:ln>
          <a:effectLst>
            <a:outerShdw blurRad="171450" dist="38100" dir="834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366425" y="359425"/>
            <a:ext cx="3267300" cy="336300"/>
          </a:xfrm>
          <a:prstGeom prst="round2SameRect">
            <a:avLst>
              <a:gd name="adj1" fmla="val 22702"/>
              <a:gd name="adj2" fmla="val 0"/>
            </a:avLst>
          </a:prstGeom>
          <a:solidFill>
            <a:srgbClr val="003F6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3633725" y="359425"/>
            <a:ext cx="3267300" cy="336300"/>
          </a:xfrm>
          <a:prstGeom prst="round2SameRect">
            <a:avLst>
              <a:gd name="adj1" fmla="val 22702"/>
              <a:gd name="adj2" fmla="val 0"/>
            </a:avLst>
          </a:prstGeom>
          <a:solidFill>
            <a:srgbClr val="0056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Mono"/>
              <a:buNone/>
              <a:defRPr sz="2800" b="0" i="0" u="none" strike="noStrike" cap="non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cxnSp>
        <p:nvCxnSpPr>
          <p:cNvPr id="74" name="Google Shape;74;p14"/>
          <p:cNvCxnSpPr/>
          <p:nvPr/>
        </p:nvCxnSpPr>
        <p:spPr>
          <a:xfrm>
            <a:off x="353700" y="685800"/>
            <a:ext cx="9084300" cy="0"/>
          </a:xfrm>
          <a:prstGeom prst="straightConnector1">
            <a:avLst/>
          </a:prstGeom>
          <a:noFill/>
          <a:ln w="19050" cap="flat" cmpd="sng">
            <a:solidFill>
              <a:srgbClr val="058ECD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pos="216">
          <p15:clr>
            <a:srgbClr val="FA7B17"/>
          </p15:clr>
        </p15:guide>
        <p15:guide id="6" pos="5952">
          <p15:clr>
            <a:srgbClr val="FA7B17"/>
          </p15:clr>
        </p15:guide>
        <p15:guide id="7" orient="horz" pos="216">
          <p15:clr>
            <a:srgbClr val="FA7B17"/>
          </p15:clr>
        </p15:guide>
        <p15:guide id="8" orient="horz" pos="441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Título de tema">
  <p:cSld name="Diapositiva de Título 3_1_1">
    <p:bg>
      <p:bgPr>
        <a:solidFill>
          <a:srgbClr val="058ECD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1083750" y="1437150"/>
            <a:ext cx="7624200" cy="3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Lato"/>
              <a:buNone/>
              <a:defRPr sz="550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>
            <a:endParaRPr/>
          </a:p>
        </p:txBody>
      </p:sp>
      <p:cxnSp>
        <p:nvCxnSpPr>
          <p:cNvPr id="80" name="Google Shape;80;p16"/>
          <p:cNvCxnSpPr/>
          <p:nvPr/>
        </p:nvCxnSpPr>
        <p:spPr>
          <a:xfrm>
            <a:off x="4024050" y="5488836"/>
            <a:ext cx="1743600" cy="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Fondo Blanco ">
  <p:cSld name="Subtitulo_1_1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Titulo-curso">
  <p:cSld name="Subtitulo_1"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57625" y="-118650"/>
            <a:ext cx="10106951" cy="75802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8"/>
          <p:cNvSpPr txBox="1">
            <a:spLocks noGrp="1"/>
          </p:cNvSpPr>
          <p:nvPr>
            <p:ph type="ctrTitle"/>
          </p:nvPr>
        </p:nvSpPr>
        <p:spPr>
          <a:xfrm>
            <a:off x="3081250" y="2234950"/>
            <a:ext cx="5732400" cy="19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Lato"/>
              <a:buNone/>
              <a:defRPr sz="550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>
            <a:endParaRPr/>
          </a:p>
        </p:txBody>
      </p:sp>
      <p:sp>
        <p:nvSpPr>
          <p:cNvPr id="85" name="Google Shape;85;p18"/>
          <p:cNvSpPr/>
          <p:nvPr/>
        </p:nvSpPr>
        <p:spPr>
          <a:xfrm>
            <a:off x="671287" y="2349713"/>
            <a:ext cx="1997100" cy="199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533410" y="2958311"/>
            <a:ext cx="22728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Bagde </a:t>
            </a:r>
            <a:br>
              <a:rPr lang="en-US" sz="2400" b="0" i="0" u="none" strike="noStrike" cap="none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400" b="0" i="0" u="none" strike="noStrike" cap="none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del curso</a:t>
            </a:r>
            <a:endParaRPr sz="2400" b="0" i="0" u="none" strike="noStrike" cap="none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Google Shape;87;p18"/>
          <p:cNvSpPr txBox="1">
            <a:spLocks noGrp="1"/>
          </p:cNvSpPr>
          <p:nvPr>
            <p:ph type="title" idx="2"/>
          </p:nvPr>
        </p:nvSpPr>
        <p:spPr>
          <a:xfrm>
            <a:off x="3079200" y="4782875"/>
            <a:ext cx="55239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0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orient="horz" pos="4194">
          <p15:clr>
            <a:srgbClr val="FA7B17"/>
          </p15:clr>
        </p15:guide>
        <p15:guide id="4" pos="5736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itulo de la clase">
  <p:cSld name="Diapositiva de Título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57625" y="-118212"/>
            <a:ext cx="10106951" cy="75802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9"/>
          <p:cNvSpPr txBox="1">
            <a:spLocks noGrp="1"/>
          </p:cNvSpPr>
          <p:nvPr>
            <p:ph type="subTitle" idx="1"/>
          </p:nvPr>
        </p:nvSpPr>
        <p:spPr>
          <a:xfrm>
            <a:off x="1960200" y="5026925"/>
            <a:ext cx="58713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ctrTitle"/>
          </p:nvPr>
        </p:nvSpPr>
        <p:spPr>
          <a:xfrm>
            <a:off x="1083750" y="1437167"/>
            <a:ext cx="7624200" cy="3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ato"/>
              <a:buNone/>
              <a:defRPr sz="600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>
            <a:endParaRPr/>
          </a:p>
        </p:txBody>
      </p:sp>
      <p:cxnSp>
        <p:nvCxnSpPr>
          <p:cNvPr id="92" name="Google Shape;92;p19"/>
          <p:cNvCxnSpPr/>
          <p:nvPr/>
        </p:nvCxnSpPr>
        <p:spPr>
          <a:xfrm>
            <a:off x="4024050" y="1330136"/>
            <a:ext cx="1743600" cy="0"/>
          </a:xfrm>
          <a:prstGeom prst="straightConnector1">
            <a:avLst/>
          </a:prstGeom>
          <a:noFill/>
          <a:ln w="114300" cap="flat" cmpd="sng">
            <a:solidFill>
              <a:srgbClr val="058EC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pos="5736">
          <p15:clr>
            <a:srgbClr val="FA7B17"/>
          </p15:clr>
        </p15:guide>
        <p15:guide id="3" orient="horz" pos="432">
          <p15:clr>
            <a:srgbClr val="FA7B17"/>
          </p15:clr>
        </p15:guide>
        <p15:guide id="4" orient="horz" pos="419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Titulo y frase ">
  <p:cSld name="Titulo y fase 1_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ato"/>
              <a:buNone/>
              <a:defRPr sz="480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>
            <a:endParaRPr/>
          </a:p>
        </p:txBody>
      </p:sp>
      <p:sp>
        <p:nvSpPr>
          <p:cNvPr id="96" name="Google Shape;96;p20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orient="horz" pos="1719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Titulo e íconos">
  <p:cSld name="Titulo y fase 1_1_1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ato"/>
              <a:buNone/>
              <a:defRPr sz="480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subTitle" idx="1"/>
          </p:nvPr>
        </p:nvSpPr>
        <p:spPr>
          <a:xfrm>
            <a:off x="1170588" y="4980100"/>
            <a:ext cx="3502800" cy="10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21"/>
          <p:cNvSpPr/>
          <p:nvPr/>
        </p:nvSpPr>
        <p:spPr>
          <a:xfrm>
            <a:off x="1923499" y="2728638"/>
            <a:ext cx="1997100" cy="199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1"/>
          <p:cNvSpPr txBox="1"/>
          <p:nvPr/>
        </p:nvSpPr>
        <p:spPr>
          <a:xfrm>
            <a:off x="2307338" y="3491100"/>
            <a:ext cx="1229400" cy="4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Ícono</a:t>
            </a:r>
            <a:endParaRPr sz="2400" b="0" i="0" u="none" strike="noStrike" cap="none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2"/>
          </p:nvPr>
        </p:nvSpPr>
        <p:spPr>
          <a:xfrm>
            <a:off x="5118313" y="4980100"/>
            <a:ext cx="3502800" cy="10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/>
          <p:nvPr/>
        </p:nvSpPr>
        <p:spPr>
          <a:xfrm>
            <a:off x="5871199" y="2728638"/>
            <a:ext cx="1997100" cy="199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1"/>
          <p:cNvSpPr txBox="1"/>
          <p:nvPr/>
        </p:nvSpPr>
        <p:spPr>
          <a:xfrm>
            <a:off x="6255038" y="3491100"/>
            <a:ext cx="1229400" cy="4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Ícono</a:t>
            </a:r>
            <a:endParaRPr sz="2400" b="0" i="0" u="none" strike="noStrike" cap="none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21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orient="horz" pos="1719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738098" y="756047"/>
            <a:ext cx="6517200" cy="1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sz="3700" b="1" i="0" u="none" strike="noStrike" cap="non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738099" y="2556572"/>
            <a:ext cx="8315400" cy="40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L="457200" marR="0" lvl="0" indent="-4191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sz="3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93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58ECD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5" r:id="rId2"/>
    <p:sldLayoutId id="214748366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738098" y="756047"/>
            <a:ext cx="6517200" cy="1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sz="3700" b="1" i="0" u="none" strike="noStrike" cap="non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738099" y="2556572"/>
            <a:ext cx="8315400" cy="40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L="457200" marR="0" lvl="0" indent="-4191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sz="3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93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58ECD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6" r:id="rId14"/>
    <p:sldLayoutId id="2147483677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BM-Cloud/ibm-cloud-cli-release/releases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.png"/><Relationship Id="rId4" Type="http://schemas.openxmlformats.org/officeDocument/2006/relationships/hyperlink" Target="https://myhanoli.com/2018/06/23/como-instalar-maven-en-windows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teway-wdc.watsonplatform.net/natural-language-classifier/api/v1/classifiers/c01c4fx182-nlc-29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0E35812-26AD-4D4E-BB94-81DA9FF522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5754" b="20232"/>
          <a:stretch/>
        </p:blipFill>
        <p:spPr>
          <a:xfrm>
            <a:off x="16" y="917973"/>
            <a:ext cx="9791684" cy="550783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34530E88-2A32-6C4E-9DFA-A8FC28FB72B9}"/>
              </a:ext>
            </a:extLst>
          </p:cNvPr>
          <p:cNvSpPr txBox="1">
            <a:spLocks/>
          </p:cNvSpPr>
          <p:nvPr/>
        </p:nvSpPr>
        <p:spPr>
          <a:xfrm>
            <a:off x="673180" y="1211213"/>
            <a:ext cx="8445341" cy="1064593"/>
          </a:xfrm>
          <a:prstGeom prst="rect">
            <a:avLst/>
          </a:prstGeom>
        </p:spPr>
        <p:txBody>
          <a:bodyPr vert="horz" lIns="73438" tIns="36719" rIns="73438" bIns="36719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19"/>
              <a:t>Pre-work</a:t>
            </a:r>
            <a:endParaRPr lang="en-US" sz="4819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D2ABBD4-0125-764A-A4F3-D0B872CE08B5}"/>
              </a:ext>
            </a:extLst>
          </p:cNvPr>
          <p:cNvSpPr txBox="1">
            <a:spLocks/>
          </p:cNvSpPr>
          <p:nvPr/>
        </p:nvSpPr>
        <p:spPr>
          <a:xfrm>
            <a:off x="673180" y="2384176"/>
            <a:ext cx="8594998" cy="3748385"/>
          </a:xfrm>
          <a:prstGeom prst="rect">
            <a:avLst/>
          </a:prstGeom>
        </p:spPr>
        <p:txBody>
          <a:bodyPr vert="horz" lIns="73438" tIns="36719" rIns="73438" bIns="36719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5383" indent="-275383" algn="l">
              <a:buFont typeface="Arial" panose="020B0604020202020204" pitchFamily="34" charset="0"/>
              <a:buChar char="•"/>
            </a:pPr>
            <a:r>
              <a:rPr lang="en-US" sz="1927" dirty="0" err="1"/>
              <a:t>Cuenta</a:t>
            </a:r>
            <a:r>
              <a:rPr lang="en-US" sz="1927" dirty="0"/>
              <a:t> de IBM Cloud: https://</a:t>
            </a:r>
            <a:r>
              <a:rPr lang="en-US" sz="1927" dirty="0" err="1"/>
              <a:t>ibm.biz</a:t>
            </a:r>
            <a:r>
              <a:rPr lang="en-US" sz="1927" dirty="0"/>
              <a:t>/Bdz6nm</a:t>
            </a:r>
          </a:p>
          <a:p>
            <a:pPr marL="275383" indent="-275383" algn="l">
              <a:buFont typeface="Arial" panose="020B0604020202020204" pitchFamily="34" charset="0"/>
              <a:buChar char="•"/>
            </a:pPr>
            <a:r>
              <a:rPr lang="en-US" sz="1927" dirty="0" err="1"/>
              <a:t>Descargar</a:t>
            </a:r>
            <a:r>
              <a:rPr lang="en-US" sz="1927" dirty="0"/>
              <a:t> CLI: </a:t>
            </a:r>
            <a:r>
              <a:rPr lang="en-US" sz="1927" dirty="0">
                <a:hlinkClick r:id="rId3"/>
              </a:rPr>
              <a:t>https://github.com/IBM-Cloud/ibm-cloud-cli-release/releases/</a:t>
            </a:r>
            <a:endParaRPr lang="en-US" sz="1927" u="sng" dirty="0">
              <a:hlinkClick r:id="rId3"/>
            </a:endParaRPr>
          </a:p>
          <a:p>
            <a:pPr marL="275383" indent="-275383" algn="l">
              <a:buFont typeface="Arial" panose="020B0604020202020204" pitchFamily="34" charset="0"/>
              <a:buChar char="•"/>
            </a:pPr>
            <a:r>
              <a:rPr lang="en-US" sz="1927" dirty="0"/>
              <a:t>Tener curl </a:t>
            </a:r>
            <a:r>
              <a:rPr lang="en-US" sz="1927" dirty="0" err="1"/>
              <a:t>instalado</a:t>
            </a:r>
            <a:r>
              <a:rPr lang="en-US" sz="1927" dirty="0"/>
              <a:t>: </a:t>
            </a:r>
            <a:r>
              <a:rPr lang="en-US" sz="1927" dirty="0" err="1"/>
              <a:t>checar</a:t>
            </a:r>
            <a:r>
              <a:rPr lang="en-US" sz="1927" dirty="0"/>
              <a:t> </a:t>
            </a:r>
            <a:r>
              <a:rPr lang="en-US" sz="1927" dirty="0" err="1"/>
              <a:t>en</a:t>
            </a:r>
            <a:r>
              <a:rPr lang="en-US" sz="1927" dirty="0"/>
              <a:t> terminal</a:t>
            </a:r>
          </a:p>
          <a:p>
            <a:pPr marL="275383" indent="-275383" algn="l">
              <a:buFont typeface="Arial" panose="020B0604020202020204" pitchFamily="34" charset="0"/>
              <a:buChar char="•"/>
            </a:pPr>
            <a:r>
              <a:rPr lang="en-US" sz="1927" dirty="0" err="1"/>
              <a:t>Cuenta</a:t>
            </a:r>
            <a:r>
              <a:rPr lang="en-US" sz="1927" dirty="0"/>
              <a:t> de Twilio</a:t>
            </a:r>
          </a:p>
          <a:p>
            <a:pPr algn="l"/>
            <a:r>
              <a:rPr lang="en-US" sz="1927" b="1" dirty="0" err="1"/>
              <a:t>Opcionales</a:t>
            </a:r>
            <a:endParaRPr lang="en-US" sz="1927" b="1" dirty="0"/>
          </a:p>
          <a:p>
            <a:pPr marL="275383" indent="-275383" algn="l">
              <a:buFont typeface="Arial" panose="020B0604020202020204" pitchFamily="34" charset="0"/>
              <a:buChar char="•"/>
            </a:pPr>
            <a:r>
              <a:rPr lang="en-US" sz="1927" dirty="0"/>
              <a:t>Tener el JDK </a:t>
            </a:r>
            <a:r>
              <a:rPr lang="en-US" sz="1927" dirty="0" err="1"/>
              <a:t>installado</a:t>
            </a:r>
            <a:endParaRPr lang="en-US" sz="1927" dirty="0"/>
          </a:p>
          <a:p>
            <a:pPr marL="275383" indent="-275383" algn="l">
              <a:buFont typeface="Arial" panose="020B0604020202020204" pitchFamily="34" charset="0"/>
              <a:buChar char="•"/>
            </a:pPr>
            <a:r>
              <a:rPr lang="en-US" sz="1927" dirty="0" err="1"/>
              <a:t>Descargar</a:t>
            </a:r>
            <a:r>
              <a:rPr lang="en-US" sz="1927" dirty="0"/>
              <a:t> Maven</a:t>
            </a:r>
          </a:p>
          <a:p>
            <a:pPr algn="l"/>
            <a:r>
              <a:rPr lang="en-US" sz="1927" b="1" dirty="0"/>
              <a:t>MAC OS</a:t>
            </a:r>
          </a:p>
          <a:p>
            <a:pPr algn="l"/>
            <a:r>
              <a:rPr lang="en-US" sz="1927" dirty="0"/>
              <a:t>- Brew install Maven</a:t>
            </a:r>
          </a:p>
          <a:p>
            <a:pPr algn="l"/>
            <a:r>
              <a:rPr lang="en-US" sz="1927" dirty="0"/>
              <a:t>- </a:t>
            </a:r>
            <a:r>
              <a:rPr lang="en-US" sz="1927" dirty="0" err="1"/>
              <a:t>Configurar</a:t>
            </a:r>
            <a:r>
              <a:rPr lang="en-US" sz="1927" dirty="0"/>
              <a:t> las environment variables</a:t>
            </a:r>
          </a:p>
          <a:p>
            <a:pPr algn="l"/>
            <a:r>
              <a:rPr lang="en-US" sz="1927" dirty="0"/>
              <a:t>(</a:t>
            </a:r>
            <a:r>
              <a:rPr lang="en-US" sz="1927" dirty="0" err="1"/>
              <a:t>en</a:t>
            </a:r>
            <a:r>
              <a:rPr lang="en-US" sz="1927" dirty="0"/>
              <a:t> el .</a:t>
            </a:r>
            <a:r>
              <a:rPr lang="en-US" sz="1927" dirty="0" err="1"/>
              <a:t>bash_profile</a:t>
            </a:r>
            <a:r>
              <a:rPr lang="en-US" sz="1927" dirty="0"/>
              <a:t>)</a:t>
            </a:r>
            <a:endParaRPr lang="en-US" sz="1927" b="1" dirty="0"/>
          </a:p>
          <a:p>
            <a:pPr algn="l"/>
            <a:r>
              <a:rPr lang="en-US" sz="1927" b="1" dirty="0"/>
              <a:t>Windows</a:t>
            </a:r>
          </a:p>
          <a:p>
            <a:pPr algn="l">
              <a:buFontTx/>
              <a:buChar char="-"/>
            </a:pPr>
            <a:r>
              <a:rPr lang="en-US" sz="1927" dirty="0" err="1"/>
              <a:t>Descargar</a:t>
            </a:r>
            <a:r>
              <a:rPr lang="en-US" sz="1927" dirty="0"/>
              <a:t> Maven y </a:t>
            </a:r>
            <a:r>
              <a:rPr lang="en-US" sz="1927" dirty="0" err="1"/>
              <a:t>copiar</a:t>
            </a:r>
            <a:r>
              <a:rPr lang="en-US" sz="1927" dirty="0"/>
              <a:t> la </a:t>
            </a:r>
            <a:r>
              <a:rPr lang="en-US" sz="1927" dirty="0" err="1"/>
              <a:t>ruta</a:t>
            </a:r>
            <a:r>
              <a:rPr lang="en-US" sz="1927" dirty="0"/>
              <a:t> a las environment variables</a:t>
            </a:r>
          </a:p>
          <a:p>
            <a:pPr algn="l">
              <a:buFontTx/>
              <a:buChar char="-"/>
            </a:pPr>
            <a:r>
              <a:rPr lang="en-US" sz="1927" dirty="0">
                <a:hlinkClick r:id="rId4"/>
              </a:rPr>
              <a:t>https://myhanoli.com/2018/06/23/como-instalar-maven-en-windows/</a:t>
            </a:r>
            <a:endParaRPr lang="en-US" sz="1927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A09B4A-9211-AC47-97FC-184482EFFB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0690" y="3907755"/>
            <a:ext cx="4315468" cy="94177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69DE613-CFF0-6D41-9304-CBA4440A4688}"/>
              </a:ext>
            </a:extLst>
          </p:cNvPr>
          <p:cNvSpPr/>
          <p:nvPr/>
        </p:nvSpPr>
        <p:spPr>
          <a:xfrm>
            <a:off x="4800452" y="3523578"/>
            <a:ext cx="224742" cy="265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24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403537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74"/>
          <p:cNvSpPr txBox="1">
            <a:spLocks noGrp="1"/>
          </p:cNvSpPr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curl -u "apikey:{}” \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"{url}/</a:t>
            </a:r>
            <a:r>
              <a:rPr lang="en-US" u="sng">
                <a:solidFill>
                  <a:schemeClr val="hlink"/>
                </a:solidFill>
                <a:hlinkClick r:id="rId3"/>
              </a:rPr>
              <a:t>v1/classifiers/</a:t>
            </a:r>
            <a:r>
              <a:rPr lang="en-US"/>
              <a:t>{CID}"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curl -G -u "apikey:{apikey}" \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"{url}/v1/classifiers/{classifier_id}/classify" \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--data-urlencode "text={texto}"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75"/>
          <p:cNvSpPr txBox="1">
            <a:spLocks noGrp="1"/>
          </p:cNvSpPr>
          <p:nvPr>
            <p:ph type="ctrTitle"/>
          </p:nvPr>
        </p:nvSpPr>
        <p:spPr>
          <a:xfrm>
            <a:off x="1083750" y="1437167"/>
            <a:ext cx="7624200" cy="3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Watson NLU</a:t>
            </a:r>
            <a:endParaRPr/>
          </a:p>
        </p:txBody>
      </p:sp>
      <p:sp>
        <p:nvSpPr>
          <p:cNvPr id="518" name="Google Shape;518;p75"/>
          <p:cNvSpPr txBox="1">
            <a:spLocks noGrp="1"/>
          </p:cNvSpPr>
          <p:nvPr>
            <p:ph type="subTitle" idx="1"/>
          </p:nvPr>
        </p:nvSpPr>
        <p:spPr>
          <a:xfrm>
            <a:off x="1960200" y="5026925"/>
            <a:ext cx="58713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Análisis de sentimiento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76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/>
              <a:t>Natural Language Understanding</a:t>
            </a:r>
            <a:endParaRPr/>
          </a:p>
        </p:txBody>
      </p:sp>
      <p:sp>
        <p:nvSpPr>
          <p:cNvPr id="525" name="Google Shape;525;p76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3000"/>
              <a:buNone/>
            </a:pPr>
            <a:r>
              <a:rPr lang="en-US"/>
              <a:t>Servicio pre entrenado que extrae categorías, conceptos, emociones, entidades, palabras clave, metadata, relaciones, roles semánticos y obtiene el sentimiento dado cualquier texto.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7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Categorias</a:t>
            </a:r>
            <a:endParaRPr/>
          </a:p>
        </p:txBody>
      </p:sp>
      <p:sp>
        <p:nvSpPr>
          <p:cNvPr id="532" name="Google Shape;532;p77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Cada categoría tiene subcategorías y todas estas son vistas por niveles. Pueden existir hasta 5 niveles. Por Ejemplo: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art and entertainment</a:t>
            </a:r>
            <a:endParaRPr/>
          </a:p>
          <a:p>
            <a:pPr marL="0" lvl="1" indent="-36195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/>
              <a:t>books and literature</a:t>
            </a:r>
            <a:endParaRPr/>
          </a:p>
          <a:p>
            <a:pPr marL="1371600" lvl="2" indent="-34925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</a:pPr>
            <a:r>
              <a:rPr lang="en-US"/>
              <a:t>best-sellers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3000"/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78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Conceptos</a:t>
            </a:r>
            <a:endParaRPr/>
          </a:p>
        </p:txBody>
      </p:sp>
      <p:sp>
        <p:nvSpPr>
          <p:cNvPr id="539" name="Google Shape;539;p78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Identifica conceptos generales relacionados que no hayan sido necesariamente referenciados en el texto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3000"/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79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Emoción</a:t>
            </a:r>
            <a:endParaRPr/>
          </a:p>
        </p:txBody>
      </p:sp>
      <p:sp>
        <p:nvSpPr>
          <p:cNvPr id="546" name="Google Shape;546;p79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Analiza la emoción en frases/documentos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También podemos obtener la emoción de una entidad. Ejemplo: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Texto</a:t>
            </a:r>
            <a:r>
              <a:rPr lang="en-US"/>
              <a:t>: Amo las manzanas, odio las naranjas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Target</a:t>
            </a:r>
            <a:r>
              <a:rPr lang="en-US"/>
              <a:t>: Manzana, naranja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Respuesta</a:t>
            </a:r>
            <a:r>
              <a:rPr lang="en-US"/>
              <a:t>: manzana: felicidad, naranja: furia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3000"/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80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Entidades</a:t>
            </a:r>
            <a:endParaRPr/>
          </a:p>
        </p:txBody>
      </p:sp>
      <p:sp>
        <p:nvSpPr>
          <p:cNvPr id="553" name="Google Shape;553;p80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Identifica personas, lugares, eventos y algunos otros tipos de entidades. Por ejemplo: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Enunciado: IBM es una compañía transnacional con sede en Nueva York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Resultado: IBM - compañía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Nueva York - Localización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3000"/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81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Palabras Clave</a:t>
            </a:r>
            <a:endParaRPr/>
          </a:p>
        </p:txBody>
      </p:sp>
      <p:sp>
        <p:nvSpPr>
          <p:cNvPr id="560" name="Google Shape;560;p81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Nos trae palabras relevantes y su relevancia. Ejemplo: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Respuesta: Nueva York, IBM, compañía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3000"/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2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Cuando el input fue un URL o un HTML nos trae el autor de la página web, el título de la página y la fecha de publicación</a:t>
            </a:r>
            <a:endParaRPr/>
          </a:p>
        </p:txBody>
      </p:sp>
      <p:sp>
        <p:nvSpPr>
          <p:cNvPr id="567" name="Google Shape;567;p82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Metadata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83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Identificar cuando dos entidades están relacionadas y el tipo de relación que tienen. Ejemplo: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“El </a:t>
            </a:r>
            <a:r>
              <a:rPr lang="en-US" b="1"/>
              <a:t>Premio Nobel de Física</a:t>
            </a:r>
            <a:r>
              <a:rPr lang="en-US"/>
              <a:t> en </a:t>
            </a:r>
            <a:r>
              <a:rPr lang="en-US" b="1"/>
              <a:t>1921</a:t>
            </a:r>
            <a:r>
              <a:rPr lang="en-US"/>
              <a:t> se le </a:t>
            </a:r>
            <a:r>
              <a:rPr lang="en-US" b="1"/>
              <a:t>otorgó</a:t>
            </a:r>
            <a:r>
              <a:rPr lang="en-US"/>
              <a:t> a </a:t>
            </a:r>
            <a:r>
              <a:rPr lang="en-US" b="1"/>
              <a:t>Albert Einstein</a:t>
            </a:r>
            <a:r>
              <a:rPr lang="en-US"/>
              <a:t>”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AwardedTo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TimeOf</a:t>
            </a:r>
            <a:endParaRPr/>
          </a:p>
        </p:txBody>
      </p:sp>
      <p:sp>
        <p:nvSpPr>
          <p:cNvPr id="574" name="Google Shape;574;p83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Relaciones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6"/>
          <p:cNvSpPr txBox="1">
            <a:spLocks noGrp="1"/>
          </p:cNvSpPr>
          <p:nvPr>
            <p:ph type="ctrTitle"/>
          </p:nvPr>
        </p:nvSpPr>
        <p:spPr>
          <a:xfrm>
            <a:off x="1083750" y="1437167"/>
            <a:ext cx="7624200" cy="3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Natural Language Classifier</a:t>
            </a:r>
            <a:endParaRPr/>
          </a:p>
        </p:txBody>
      </p:sp>
      <p:sp>
        <p:nvSpPr>
          <p:cNvPr id="440" name="Google Shape;440;p66"/>
          <p:cNvSpPr txBox="1">
            <a:spLocks noGrp="1"/>
          </p:cNvSpPr>
          <p:nvPr>
            <p:ph type="subTitle" idx="1"/>
          </p:nvPr>
        </p:nvSpPr>
        <p:spPr>
          <a:xfrm>
            <a:off x="1960200" y="5026925"/>
            <a:ext cx="5871300" cy="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Clasificación de texto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84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Estructura la oración en verbo-sujeto-objeto y nos dice cuál es el rol de cada objeto/sujeto en relación con el verbo</a:t>
            </a:r>
            <a:endParaRPr/>
          </a:p>
        </p:txBody>
      </p:sp>
      <p:sp>
        <p:nvSpPr>
          <p:cNvPr id="581" name="Google Shape;581;p84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Roles Semánticos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85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Analiza el sentimiento de frases/documentos. También podemos obtener el sentimiento adjunto a las entidades/palabras clave</a:t>
            </a:r>
            <a:endParaRPr/>
          </a:p>
        </p:txBody>
      </p:sp>
      <p:sp>
        <p:nvSpPr>
          <p:cNvPr id="588" name="Google Shape;588;p85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Sentimiento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86"/>
          <p:cNvSpPr txBox="1">
            <a:spLocks noGrp="1"/>
          </p:cNvSpPr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curl -X POST -u "apikey:{apikey}" \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"{url}/v1/analyze?version=2019-07-12" \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--header "Content-Type: application/json" \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--data '{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  "url": "http://newsroom.ibm.com/Guerbet-and-IBM-Watson-Health-Announce-Strategic-Partnership-for-Artificial-Intelligence-in-Medical-Imaging-Liver",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  "features": {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    "sentiment": {},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    "categories": {},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    "concepts": {},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    "entities": {},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    "keywords": {}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  }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}'</a:t>
            </a:r>
            <a:endParaRPr sz="2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87"/>
          <p:cNvSpPr txBox="1">
            <a:spLocks noGrp="1"/>
          </p:cNvSpPr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curl -X POST -u "apikey:{apikey}" \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"{url}/v1/analyze?version=2019-07-12" \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--request POST \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--header "Content-Type: application/json" \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--data '{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"text": "Amo las manzanas, odio las naranjas",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"features": {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"sentiment": {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  "targets": [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    "manzanas",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    "naranjas",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  ]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},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"keywords": {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  "emotion": true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}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}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}'</a:t>
            </a:r>
            <a:endParaRPr sz="2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88"/>
          <p:cNvSpPr txBox="1">
            <a:spLocks noGrp="1"/>
          </p:cNvSpPr>
          <p:nvPr>
            <p:ph type="ctrTitle"/>
          </p:nvPr>
        </p:nvSpPr>
        <p:spPr>
          <a:xfrm>
            <a:off x="1083750" y="1437167"/>
            <a:ext cx="7624200" cy="3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Watson Discovery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89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Habilita la creación de aplicaciones cognitivas y de exploración en la nube mientras enriquece la información oculta en los datos no estructurados (pueden ser privados o públicos)</a:t>
            </a:r>
            <a:endParaRPr/>
          </a:p>
        </p:txBody>
      </p:sp>
      <p:sp>
        <p:nvSpPr>
          <p:cNvPr id="613" name="Google Shape;613;p89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Discovery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90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Solo toma unos pocos pasos preparar tu data no estructurada, crear una consulta de lo que necesitas e integrar esos hallazgos en tu aplicación</a:t>
            </a:r>
            <a:endParaRPr/>
          </a:p>
        </p:txBody>
      </p:sp>
      <p:sp>
        <p:nvSpPr>
          <p:cNvPr id="620" name="Google Shape;620;p90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Discovery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91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Arquitectura de la solución</a:t>
            </a:r>
            <a:endParaRPr/>
          </a:p>
        </p:txBody>
      </p:sp>
      <p:pic>
        <p:nvPicPr>
          <p:cNvPr id="627" name="Google Shape;627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29466"/>
            <a:ext cx="9486897" cy="2406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92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Discovery habilita la implementación de una habilidad de búsqueda, en un nodo de Watson Assistant</a:t>
            </a:r>
            <a:endParaRPr/>
          </a:p>
        </p:txBody>
      </p:sp>
      <p:sp>
        <p:nvSpPr>
          <p:cNvPr id="634" name="Google Shape;634;p92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 Assistant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93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 de datos previamente enriquecido e indexeado</a:t>
            </a:r>
            <a:endParaRPr/>
          </a:p>
        </p:txBody>
      </p:sp>
      <p:sp>
        <p:nvSpPr>
          <p:cNvPr id="641" name="Google Shape;641;p93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Watson Discovery News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7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/>
              <a:t>Natural Language Classifier</a:t>
            </a:r>
            <a:endParaRPr/>
          </a:p>
        </p:txBody>
      </p:sp>
      <p:sp>
        <p:nvSpPr>
          <p:cNvPr id="447" name="Google Shape;447;p67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/>
              <a:t>Servicio que usa  </a:t>
            </a:r>
            <a:r>
              <a:rPr lang="en-US" b="1"/>
              <a:t>algoritmos de aprendizaje automático</a:t>
            </a:r>
            <a:r>
              <a:rPr lang="en-US"/>
              <a:t> para asignar una </a:t>
            </a:r>
            <a:r>
              <a:rPr lang="en-US" b="1"/>
              <a:t>clase</a:t>
            </a:r>
            <a:r>
              <a:rPr lang="en-US"/>
              <a:t> a textos cortos. Estas </a:t>
            </a:r>
            <a:r>
              <a:rPr lang="en-US" b="1"/>
              <a:t>clases</a:t>
            </a:r>
            <a:r>
              <a:rPr lang="en-US"/>
              <a:t> son dadas por el usuario desde un inicio y se entrena con textos ejemplo.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3000"/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94"/>
          <p:cNvSpPr txBox="1">
            <a:spLocks noGrp="1"/>
          </p:cNvSpPr>
          <p:nvPr>
            <p:ph type="ctrTitle"/>
          </p:nvPr>
        </p:nvSpPr>
        <p:spPr>
          <a:xfrm>
            <a:off x="1083750" y="1437167"/>
            <a:ext cx="7624200" cy="3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Knowledge Studio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95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Knowledge Studio permite crear un modelo de ML personalizado para nuestro NLU / Discovery</a:t>
            </a:r>
            <a:endParaRPr/>
          </a:p>
        </p:txBody>
      </p:sp>
      <p:sp>
        <p:nvSpPr>
          <p:cNvPr id="654" name="Google Shape;654;p95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Knowledge Studio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A091F-ED78-F746-8754-46B32B767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8B7B0F-5C73-5144-8117-F2288CDA4C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97" y="989369"/>
            <a:ext cx="9587706" cy="536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6576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0E35812-26AD-4D4E-BB94-81DA9FF522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5754" b="20232"/>
          <a:stretch/>
        </p:blipFill>
        <p:spPr>
          <a:xfrm>
            <a:off x="-49570" y="935932"/>
            <a:ext cx="9791684" cy="5507830"/>
          </a:xfrm>
          <a:prstGeom prst="rect">
            <a:avLst/>
          </a:prstGeom>
        </p:spPr>
      </p:pic>
      <p:sp>
        <p:nvSpPr>
          <p:cNvPr id="5" name="Left Brace 4">
            <a:extLst>
              <a:ext uri="{FF2B5EF4-FFF2-40B4-BE49-F238E27FC236}">
                <a16:creationId xmlns:a16="http://schemas.microsoft.com/office/drawing/2014/main" id="{FC77D3CA-F7DD-4C4D-A3DC-123AC9EEE8F4}"/>
              </a:ext>
            </a:extLst>
          </p:cNvPr>
          <p:cNvSpPr/>
          <p:nvPr/>
        </p:nvSpPr>
        <p:spPr>
          <a:xfrm rot="16200000">
            <a:off x="928837" y="2544205"/>
            <a:ext cx="185877" cy="1665517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24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47AF5E51-8E90-2142-AEF5-CE76729E08C6}"/>
              </a:ext>
            </a:extLst>
          </p:cNvPr>
          <p:cNvSpPr/>
          <p:nvPr/>
        </p:nvSpPr>
        <p:spPr>
          <a:xfrm rot="16200000">
            <a:off x="4385331" y="3105661"/>
            <a:ext cx="206060" cy="649164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24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8D5987F1-7200-BE46-A278-2F4889AD144D}"/>
              </a:ext>
            </a:extLst>
          </p:cNvPr>
          <p:cNvSpPr/>
          <p:nvPr/>
        </p:nvSpPr>
        <p:spPr>
          <a:xfrm rot="16200000">
            <a:off x="3441804" y="3123699"/>
            <a:ext cx="206061" cy="649164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24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911D68-9BA1-9A40-BEF7-77DA67C7B193}"/>
              </a:ext>
            </a:extLst>
          </p:cNvPr>
          <p:cNvSpPr txBox="1"/>
          <p:nvPr/>
        </p:nvSpPr>
        <p:spPr>
          <a:xfrm>
            <a:off x="749873" y="3624603"/>
            <a:ext cx="976072" cy="265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24" dirty="0"/>
              <a:t>Person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0BD03D-4241-9942-B241-C464C09D3A8D}"/>
              </a:ext>
            </a:extLst>
          </p:cNvPr>
          <p:cNvSpPr txBox="1"/>
          <p:nvPr/>
        </p:nvSpPr>
        <p:spPr>
          <a:xfrm>
            <a:off x="3220252" y="3659312"/>
            <a:ext cx="976072" cy="265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24" dirty="0"/>
              <a:t>Job title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B753E3-640C-034A-8170-6924897A5323}"/>
              </a:ext>
            </a:extLst>
          </p:cNvPr>
          <p:cNvSpPr txBox="1"/>
          <p:nvPr/>
        </p:nvSpPr>
        <p:spPr>
          <a:xfrm>
            <a:off x="4108004" y="3606866"/>
            <a:ext cx="976072" cy="265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24" dirty="0"/>
              <a:t>Company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9D95C0-AC43-8547-810C-AF071F6D25F3}"/>
              </a:ext>
            </a:extLst>
          </p:cNvPr>
          <p:cNvSpPr txBox="1"/>
          <p:nvPr/>
        </p:nvSpPr>
        <p:spPr>
          <a:xfrm>
            <a:off x="189017" y="2925391"/>
            <a:ext cx="9602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Ginni</a:t>
            </a:r>
            <a:r>
              <a:rPr lang="en-US" sz="2000" dirty="0"/>
              <a:t> </a:t>
            </a:r>
            <a:r>
              <a:rPr lang="en-US" sz="2000" dirty="0" err="1"/>
              <a:t>Rometti</a:t>
            </a:r>
            <a:r>
              <a:rPr lang="en-US" sz="2000" dirty="0"/>
              <a:t> es la actual CEO de IBM. Ella </a:t>
            </a:r>
            <a:r>
              <a:rPr lang="en-US" sz="2000" dirty="0" err="1"/>
              <a:t>nació</a:t>
            </a:r>
            <a:r>
              <a:rPr lang="en-US" sz="2000" dirty="0"/>
              <a:t> el 29 de </a:t>
            </a:r>
            <a:r>
              <a:rPr lang="en-US" sz="2000" dirty="0" err="1"/>
              <a:t>julio</a:t>
            </a:r>
            <a:r>
              <a:rPr lang="en-US" sz="2000" dirty="0"/>
              <a:t> de 1957</a:t>
            </a:r>
          </a:p>
        </p:txBody>
      </p:sp>
    </p:spTree>
    <p:extLst>
      <p:ext uri="{BB962C8B-B14F-4D97-AF65-F5344CB8AC3E}">
        <p14:creationId xmlns:p14="http://schemas.microsoft.com/office/powerpoint/2010/main" val="37117969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0CE6C7-B1B9-FB4B-8698-8DCF559A5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343" y="3376096"/>
            <a:ext cx="6079014" cy="59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4462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A9F5F9-9CBF-AA45-AF49-21A13399E0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2263" y="727074"/>
            <a:ext cx="9359437" cy="5087937"/>
          </a:xfrm>
        </p:spPr>
      </p:pic>
    </p:spTree>
    <p:extLst>
      <p:ext uri="{BB962C8B-B14F-4D97-AF65-F5344CB8AC3E}">
        <p14:creationId xmlns:p14="http://schemas.microsoft.com/office/powerpoint/2010/main" val="7454566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98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Elementos</a:t>
            </a:r>
            <a:endParaRPr dirty="0"/>
          </a:p>
        </p:txBody>
      </p:sp>
      <p:sp>
        <p:nvSpPr>
          <p:cNvPr id="674" name="Google Shape;674;p98"/>
          <p:cNvSpPr txBox="1">
            <a:spLocks noGrp="1"/>
          </p:cNvSpPr>
          <p:nvPr>
            <p:ph type="title"/>
          </p:nvPr>
        </p:nvSpPr>
        <p:spPr>
          <a:xfrm>
            <a:off x="685799" y="2660475"/>
            <a:ext cx="6672263" cy="411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 dirty="0"/>
              <a:t>Código </a:t>
            </a:r>
            <a:endParaRPr sz="30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3000" b="0" dirty="0">
                <a:solidFill>
                  <a:schemeClr val="dk1"/>
                </a:solidFill>
              </a:rPr>
              <a:t>No necesita que se utilice código, UI</a:t>
            </a:r>
            <a:endParaRPr sz="3000" b="0" dirty="0">
              <a:solidFill>
                <a:srgbClr val="FF0000"/>
              </a:solidFill>
            </a:endParaRPr>
          </a:p>
          <a:p>
            <a:pPr marL="457200" lvl="0" indent="-4191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 err="1">
                <a:solidFill>
                  <a:schemeClr val="dk1"/>
                </a:solidFill>
              </a:rPr>
              <a:t>Colaborativo</a:t>
            </a:r>
            <a:r>
              <a:rPr lang="en-US" sz="3000" dirty="0">
                <a:solidFill>
                  <a:schemeClr val="dk1"/>
                </a:solidFill>
              </a:rPr>
              <a:t> </a:t>
            </a:r>
            <a:endParaRPr sz="30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3000" b="0" dirty="0">
                <a:solidFill>
                  <a:schemeClr val="dk1"/>
                </a:solidFill>
              </a:rPr>
              <a:t>SME y desarrolladores pueden colaborar (Lenguaje, DS)</a:t>
            </a:r>
            <a:endParaRPr sz="3000" b="0" dirty="0">
              <a:solidFill>
                <a:schemeClr val="dk1"/>
              </a:solidFill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As a Service </a:t>
            </a:r>
            <a:endParaRPr sz="30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3000" b="0" dirty="0">
                <a:solidFill>
                  <a:schemeClr val="dk1"/>
                </a:solidFill>
              </a:rPr>
              <a:t>Se paga por consumo</a:t>
            </a:r>
            <a:endParaRPr sz="3000" b="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0077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98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Anotadores</a:t>
            </a:r>
            <a:endParaRPr dirty="0"/>
          </a:p>
        </p:txBody>
      </p:sp>
      <p:sp>
        <p:nvSpPr>
          <p:cNvPr id="674" name="Google Shape;674;p98"/>
          <p:cNvSpPr txBox="1">
            <a:spLocks noGrp="1"/>
          </p:cNvSpPr>
          <p:nvPr>
            <p:ph type="title"/>
          </p:nvPr>
        </p:nvSpPr>
        <p:spPr>
          <a:xfrm>
            <a:off x="685799" y="2660475"/>
            <a:ext cx="6672263" cy="411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3000" b="0" dirty="0">
                <a:solidFill>
                  <a:schemeClr val="dk1"/>
                </a:solidFill>
              </a:rPr>
              <a:t>Unidad lógica que extrae información útil</a:t>
            </a:r>
            <a:endParaRPr sz="3000" b="0" dirty="0">
              <a:solidFill>
                <a:srgbClr val="FF0000"/>
              </a:solidFill>
            </a:endParaRPr>
          </a:p>
          <a:p>
            <a:pPr marL="457200" lvl="0" indent="-4191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 err="1">
                <a:solidFill>
                  <a:schemeClr val="dk1"/>
                </a:solidFill>
              </a:rPr>
              <a:t>Reglas</a:t>
            </a:r>
            <a:r>
              <a:rPr lang="en-US" sz="3000" dirty="0">
                <a:solidFill>
                  <a:schemeClr val="dk1"/>
                </a:solidFill>
              </a:rPr>
              <a:t> </a:t>
            </a:r>
            <a:endParaRPr sz="30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3000" b="0" dirty="0">
                <a:solidFill>
                  <a:schemeClr val="dk1"/>
                </a:solidFill>
              </a:rPr>
              <a:t>Cuando el caso de uso es posible con reglas (</a:t>
            </a:r>
            <a:r>
              <a:rPr lang="es-ES" sz="3000" b="0" dirty="0" err="1">
                <a:solidFill>
                  <a:schemeClr val="dk1"/>
                </a:solidFill>
              </a:rPr>
              <a:t>Regex</a:t>
            </a:r>
            <a:r>
              <a:rPr lang="es-ES" sz="3000" b="0" dirty="0">
                <a:solidFill>
                  <a:schemeClr val="dk1"/>
                </a:solidFill>
              </a:rPr>
              <a:t>) </a:t>
            </a:r>
            <a:r>
              <a:rPr lang="es-ES" sz="3000" b="0" dirty="0" err="1">
                <a:solidFill>
                  <a:schemeClr val="dk1"/>
                </a:solidFill>
              </a:rPr>
              <a:t>ej</a:t>
            </a:r>
            <a:r>
              <a:rPr lang="es-ES" sz="3000" b="0" dirty="0">
                <a:solidFill>
                  <a:schemeClr val="dk1"/>
                </a:solidFill>
              </a:rPr>
              <a:t>: </a:t>
            </a:r>
            <a:r>
              <a:rPr lang="es-ES" sz="3000" b="0" dirty="0" err="1">
                <a:solidFill>
                  <a:schemeClr val="dk1"/>
                </a:solidFill>
              </a:rPr>
              <a:t>Url</a:t>
            </a:r>
            <a:r>
              <a:rPr lang="es-ES" sz="3000" b="0" dirty="0">
                <a:solidFill>
                  <a:schemeClr val="dk1"/>
                </a:solidFill>
              </a:rPr>
              <a:t>, mail, teléfono</a:t>
            </a:r>
            <a:endParaRPr sz="3000" b="0" dirty="0">
              <a:solidFill>
                <a:schemeClr val="dk1"/>
              </a:solidFill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s-ES" sz="3000" dirty="0">
                <a:solidFill>
                  <a:schemeClr val="dk1"/>
                </a:solidFill>
              </a:rPr>
              <a:t>ML</a:t>
            </a:r>
            <a:endParaRPr sz="30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3000" b="0" dirty="0">
                <a:solidFill>
                  <a:schemeClr val="dk1"/>
                </a:solidFill>
              </a:rPr>
              <a:t>Aprender con el contexto</a:t>
            </a:r>
            <a:endParaRPr sz="3000" b="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86632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7B1A5E5-877A-3A4C-AE95-0C12FD4A1E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D1B5B2-CE84-7B49-9363-B667ED8AA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2B9ACD-3266-CC49-BA44-C9A09A115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5725"/>
            <a:ext cx="9791700" cy="5103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3825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E169F01D-A2DA-914D-8EA6-B9D9BF0A30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E40351-ED99-ED4F-BD9F-DDD03646E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95C1A-B957-B347-835C-3CA5D459F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5725"/>
            <a:ext cx="9791700" cy="552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71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8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Uso del Servicio</a:t>
            </a:r>
            <a:endParaRPr/>
          </a:p>
        </p:txBody>
      </p:sp>
      <p:pic>
        <p:nvPicPr>
          <p:cNvPr id="454" name="Google Shape;454;p68"/>
          <p:cNvPicPr preferRelativeResize="0"/>
          <p:nvPr/>
        </p:nvPicPr>
        <p:blipFill rotWithShape="1">
          <a:blip r:embed="rId3">
            <a:alphaModFix/>
          </a:blip>
          <a:srcRect t="6725"/>
          <a:stretch/>
        </p:blipFill>
        <p:spPr>
          <a:xfrm>
            <a:off x="152400" y="2239425"/>
            <a:ext cx="9486898" cy="4050475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68"/>
          <p:cNvSpPr/>
          <p:nvPr/>
        </p:nvSpPr>
        <p:spPr>
          <a:xfrm>
            <a:off x="1523225" y="3782850"/>
            <a:ext cx="1069200" cy="439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68"/>
          <p:cNvSpPr txBox="1"/>
          <p:nvPr/>
        </p:nvSpPr>
        <p:spPr>
          <a:xfrm>
            <a:off x="1230725" y="3741450"/>
            <a:ext cx="1654200" cy="6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latin typeface="Lato"/>
                <a:ea typeface="Lato"/>
                <a:cs typeface="Lato"/>
                <a:sym typeface="Lato"/>
              </a:rPr>
              <a:t>Preparar datos</a:t>
            </a:r>
            <a:endParaRPr sz="12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latin typeface="Lato"/>
                <a:ea typeface="Lato"/>
                <a:cs typeface="Lato"/>
                <a:sym typeface="Lato"/>
              </a:rPr>
              <a:t>De entrenamiento</a:t>
            </a: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7" name="Google Shape;457;p68"/>
          <p:cNvSpPr/>
          <p:nvPr/>
        </p:nvSpPr>
        <p:spPr>
          <a:xfrm>
            <a:off x="3330000" y="3782850"/>
            <a:ext cx="1189200" cy="439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68"/>
          <p:cNvSpPr/>
          <p:nvPr/>
        </p:nvSpPr>
        <p:spPr>
          <a:xfrm>
            <a:off x="5256775" y="3782850"/>
            <a:ext cx="1320300" cy="439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68"/>
          <p:cNvSpPr/>
          <p:nvPr/>
        </p:nvSpPr>
        <p:spPr>
          <a:xfrm>
            <a:off x="7205800" y="3782850"/>
            <a:ext cx="1189200" cy="595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68"/>
          <p:cNvSpPr txBox="1"/>
          <p:nvPr/>
        </p:nvSpPr>
        <p:spPr>
          <a:xfrm>
            <a:off x="3097500" y="3782850"/>
            <a:ext cx="1654200" cy="6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latin typeface="Lato"/>
                <a:ea typeface="Lato"/>
                <a:cs typeface="Lato"/>
                <a:sym typeface="Lato"/>
              </a:rPr>
              <a:t>Crear y entrenar</a:t>
            </a:r>
            <a:endParaRPr sz="12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latin typeface="Lato"/>
                <a:ea typeface="Lato"/>
                <a:cs typeface="Lato"/>
                <a:sym typeface="Lato"/>
              </a:rPr>
              <a:t>El clasificador</a:t>
            </a: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1" name="Google Shape;461;p68"/>
          <p:cNvSpPr txBox="1"/>
          <p:nvPr/>
        </p:nvSpPr>
        <p:spPr>
          <a:xfrm>
            <a:off x="5089825" y="3741450"/>
            <a:ext cx="1654200" cy="6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latin typeface="Lato"/>
                <a:ea typeface="Lato"/>
                <a:cs typeface="Lato"/>
                <a:sym typeface="Lato"/>
              </a:rPr>
              <a:t>Consumir el clasificador</a:t>
            </a: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2" name="Google Shape;462;p68"/>
          <p:cNvSpPr txBox="1"/>
          <p:nvPr/>
        </p:nvSpPr>
        <p:spPr>
          <a:xfrm>
            <a:off x="6973300" y="3782838"/>
            <a:ext cx="1654200" cy="6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latin typeface="Lato"/>
                <a:ea typeface="Lato"/>
                <a:cs typeface="Lato"/>
                <a:sym typeface="Lato"/>
              </a:rPr>
              <a:t>Evaluar resultados y actualizar datos</a:t>
            </a: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3" name="Google Shape;463;p68"/>
          <p:cNvSpPr/>
          <p:nvPr/>
        </p:nvSpPr>
        <p:spPr>
          <a:xfrm>
            <a:off x="1371800" y="4691825"/>
            <a:ext cx="1392300" cy="1078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68"/>
          <p:cNvSpPr txBox="1"/>
          <p:nvPr/>
        </p:nvSpPr>
        <p:spPr>
          <a:xfrm>
            <a:off x="1321725" y="4703500"/>
            <a:ext cx="14424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78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-US" sz="1000" b="1">
                <a:latin typeface="Lato"/>
                <a:ea typeface="Lato"/>
                <a:cs typeface="Lato"/>
                <a:sym typeface="Lato"/>
              </a:rPr>
              <a:t>Identificar las clases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171450" lvl="0" indent="-1778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-US" sz="1000" b="1">
                <a:latin typeface="Lato"/>
                <a:ea typeface="Lato"/>
                <a:cs typeface="Lato"/>
                <a:sym typeface="Lato"/>
              </a:rPr>
              <a:t>Adquirir textos representativos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171450" lvl="0" indent="-1778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-US" sz="1000" b="1">
                <a:latin typeface="Lato"/>
                <a:ea typeface="Lato"/>
                <a:cs typeface="Lato"/>
                <a:sym typeface="Lato"/>
              </a:rPr>
              <a:t>Asignar una clase a cada texto</a:t>
            </a:r>
            <a:endParaRPr sz="10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5" name="Google Shape;465;p68"/>
          <p:cNvSpPr/>
          <p:nvPr/>
        </p:nvSpPr>
        <p:spPr>
          <a:xfrm>
            <a:off x="7104250" y="4753450"/>
            <a:ext cx="1392300" cy="1078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68"/>
          <p:cNvSpPr/>
          <p:nvPr/>
        </p:nvSpPr>
        <p:spPr>
          <a:xfrm>
            <a:off x="5220775" y="4753450"/>
            <a:ext cx="1392300" cy="1078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68"/>
          <p:cNvSpPr/>
          <p:nvPr/>
        </p:nvSpPr>
        <p:spPr>
          <a:xfrm>
            <a:off x="3296288" y="4753450"/>
            <a:ext cx="1392300" cy="1078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68"/>
          <p:cNvSpPr txBox="1"/>
          <p:nvPr/>
        </p:nvSpPr>
        <p:spPr>
          <a:xfrm>
            <a:off x="7079200" y="4703500"/>
            <a:ext cx="14424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78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-US" sz="1000" b="1">
                <a:latin typeface="Lato"/>
                <a:ea typeface="Lato"/>
                <a:cs typeface="Lato"/>
                <a:sym typeface="Lato"/>
              </a:rPr>
              <a:t>Actualiza los datos de entrenamiento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171450" lvl="0" indent="-1778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-US" sz="1000" b="1">
                <a:latin typeface="Lato"/>
                <a:ea typeface="Lato"/>
                <a:cs typeface="Lato"/>
                <a:sym typeface="Lato"/>
              </a:rPr>
              <a:t>Crea y entrena un clasificador usando los datos de entrenamiento actualizados</a:t>
            </a:r>
            <a:endParaRPr sz="10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9" name="Google Shape;469;p68"/>
          <p:cNvSpPr txBox="1"/>
          <p:nvPr/>
        </p:nvSpPr>
        <p:spPr>
          <a:xfrm>
            <a:off x="3203400" y="4703500"/>
            <a:ext cx="14424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78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-US" sz="1000" b="1">
                <a:latin typeface="Lato"/>
                <a:ea typeface="Lato"/>
                <a:cs typeface="Lato"/>
                <a:sym typeface="Lato"/>
              </a:rPr>
              <a:t>Usar el API para subir los datos de entrenamiento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>
                <a:latin typeface="Lato"/>
                <a:ea typeface="Lato"/>
                <a:cs typeface="Lato"/>
                <a:sym typeface="Lato"/>
              </a:rPr>
              <a:t>El entrenamiento comienza inmediatamente</a:t>
            </a:r>
            <a:endParaRPr sz="1000" b="1"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0" name="Google Shape;470;p68"/>
          <p:cNvSpPr txBox="1"/>
          <p:nvPr/>
        </p:nvSpPr>
        <p:spPr>
          <a:xfrm>
            <a:off x="5175225" y="4703500"/>
            <a:ext cx="14424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78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-US" sz="1000" b="1">
                <a:latin typeface="Lato"/>
                <a:ea typeface="Lato"/>
                <a:cs typeface="Lato"/>
                <a:sym typeface="Lato"/>
              </a:rPr>
              <a:t>Usamos el API para mandar texto al clasificador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>
                <a:latin typeface="Lato"/>
                <a:ea typeface="Lato"/>
                <a:cs typeface="Lato"/>
                <a:sym typeface="Lato"/>
              </a:rPr>
              <a:t>El servicio regresa la clase con mayor certeza y otras opciones</a:t>
            </a:r>
            <a:endParaRPr sz="1000" b="1"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77F8D9-A59F-2B40-8D6D-3217DFAEE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26969"/>
            <a:ext cx="9791700" cy="428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152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06B4F7-7C30-A642-AD86-D729456C6EEB}"/>
              </a:ext>
            </a:extLst>
          </p:cNvPr>
          <p:cNvSpPr txBox="1"/>
          <p:nvPr/>
        </p:nvSpPr>
        <p:spPr>
          <a:xfrm>
            <a:off x="1654674" y="2330951"/>
            <a:ext cx="725081" cy="7843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24" dirty="0"/>
              <a:t>Html 1</a:t>
            </a:r>
          </a:p>
          <a:p>
            <a:r>
              <a:rPr lang="en-US" sz="1124" dirty="0"/>
              <a:t>Html 2</a:t>
            </a:r>
          </a:p>
          <a:p>
            <a:r>
              <a:rPr lang="en-US" sz="1124" dirty="0"/>
              <a:t>Html 3</a:t>
            </a:r>
          </a:p>
          <a:p>
            <a:r>
              <a:rPr lang="en-US" sz="1124" dirty="0"/>
              <a:t>Html 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165BF2-B3B5-7B4F-98BB-4F48D8461B8F}"/>
              </a:ext>
            </a:extLst>
          </p:cNvPr>
          <p:cNvSpPr txBox="1"/>
          <p:nvPr/>
        </p:nvSpPr>
        <p:spPr>
          <a:xfrm>
            <a:off x="3374418" y="3167584"/>
            <a:ext cx="1059735" cy="265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24" dirty="0"/>
              <a:t>DISCOVERY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8A2BA0-9392-9D4D-9370-BFF79CDF036A}"/>
              </a:ext>
            </a:extLst>
          </p:cNvPr>
          <p:cNvSpPr txBox="1"/>
          <p:nvPr/>
        </p:nvSpPr>
        <p:spPr>
          <a:xfrm>
            <a:off x="5112755" y="4050696"/>
            <a:ext cx="799449" cy="7843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24" dirty="0"/>
              <a:t>Html 2</a:t>
            </a:r>
          </a:p>
          <a:p>
            <a:r>
              <a:rPr lang="en-US" sz="1124" dirty="0"/>
              <a:t>Html 4</a:t>
            </a:r>
          </a:p>
          <a:p>
            <a:r>
              <a:rPr lang="en-US" sz="1124" dirty="0"/>
              <a:t>Html 3</a:t>
            </a:r>
          </a:p>
          <a:p>
            <a:r>
              <a:rPr lang="en-US" sz="1124" dirty="0"/>
              <a:t>Html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63D4B7-D4AA-424F-92BE-7A695337A208}"/>
              </a:ext>
            </a:extLst>
          </p:cNvPr>
          <p:cNvSpPr txBox="1"/>
          <p:nvPr/>
        </p:nvSpPr>
        <p:spPr>
          <a:xfrm>
            <a:off x="4979514" y="1949819"/>
            <a:ext cx="3089343" cy="438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24" dirty="0"/>
              <a:t>¿</a:t>
            </a:r>
            <a:r>
              <a:rPr lang="en-US" sz="1124" dirty="0" err="1"/>
              <a:t>Cual</a:t>
            </a:r>
            <a:r>
              <a:rPr lang="en-US" sz="1124" dirty="0"/>
              <a:t> es el color </a:t>
            </a:r>
            <a:r>
              <a:rPr lang="en-US" sz="1124" dirty="0" err="1"/>
              <a:t>favorito</a:t>
            </a:r>
            <a:r>
              <a:rPr lang="en-US" sz="1124" dirty="0"/>
              <a:t> de Michael Jackson?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2E4A654-6C23-FB48-A6A8-09FDDD519604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379755" y="2723110"/>
            <a:ext cx="994663" cy="577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54E2C21-CB48-9D44-B025-1BC38F9F5CF8}"/>
              </a:ext>
            </a:extLst>
          </p:cNvPr>
          <p:cNvCxnSpPr>
            <a:stCxn id="7" idx="1"/>
            <a:endCxn id="5" idx="0"/>
          </p:cNvCxnSpPr>
          <p:nvPr/>
        </p:nvCxnSpPr>
        <p:spPr>
          <a:xfrm flipH="1">
            <a:off x="3904286" y="2168982"/>
            <a:ext cx="1075228" cy="998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40E4A41-CE63-724F-85A4-487711130F07}"/>
              </a:ext>
            </a:extLst>
          </p:cNvPr>
          <p:cNvCxnSpPr>
            <a:stCxn id="5" idx="2"/>
            <a:endCxn id="6" idx="1"/>
          </p:cNvCxnSpPr>
          <p:nvPr/>
        </p:nvCxnSpPr>
        <p:spPr>
          <a:xfrm>
            <a:off x="3904286" y="3432913"/>
            <a:ext cx="1208469" cy="1009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3036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96"/>
          <p:cNvSpPr txBox="1">
            <a:spLocks noGrp="1"/>
          </p:cNvSpPr>
          <p:nvPr>
            <p:ph type="ctrTitle"/>
          </p:nvPr>
        </p:nvSpPr>
        <p:spPr>
          <a:xfrm>
            <a:off x="1083750" y="1437167"/>
            <a:ext cx="7624200" cy="3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Assistant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97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Watson assistant es la herramienta que tiene ibm para hacer un bot conversacional</a:t>
            </a:r>
            <a:endParaRPr/>
          </a:p>
        </p:txBody>
      </p:sp>
      <p:sp>
        <p:nvSpPr>
          <p:cNvPr id="667" name="Google Shape;667;p97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Assistant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98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Elementos</a:t>
            </a:r>
            <a:endParaRPr/>
          </a:p>
        </p:txBody>
      </p:sp>
      <p:sp>
        <p:nvSpPr>
          <p:cNvPr id="674" name="Google Shape;674;p98"/>
          <p:cNvSpPr txBox="1">
            <a:spLocks noGrp="1"/>
          </p:cNvSpPr>
          <p:nvPr>
            <p:ph type="title"/>
          </p:nvPr>
        </p:nvSpPr>
        <p:spPr>
          <a:xfrm>
            <a:off x="685800" y="2660475"/>
            <a:ext cx="6396900" cy="411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Intent </a:t>
            </a:r>
            <a:endParaRPr sz="300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 b="0">
                <a:solidFill>
                  <a:schemeClr val="dk1"/>
                </a:solidFill>
              </a:rPr>
              <a:t>La intención que tiene el usuario al interactuar con el bot</a:t>
            </a:r>
            <a:endParaRPr sz="3000" b="0">
              <a:solidFill>
                <a:srgbClr val="FF0000"/>
              </a:solidFill>
            </a:endParaRPr>
          </a:p>
          <a:p>
            <a:pPr marL="457200" lvl="0" indent="-4191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>
                <a:solidFill>
                  <a:schemeClr val="dk1"/>
                </a:solidFill>
              </a:rPr>
              <a:t>Entity </a:t>
            </a:r>
            <a:endParaRPr sz="3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>
                <a:solidFill>
                  <a:schemeClr val="dk1"/>
                </a:solidFill>
              </a:rPr>
              <a:t>“Variables”. Objetos</a:t>
            </a:r>
            <a:endParaRPr sz="3000" b="0">
              <a:solidFill>
                <a:schemeClr val="dk1"/>
              </a:solidFill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>
                <a:solidFill>
                  <a:schemeClr val="dk1"/>
                </a:solidFill>
              </a:rPr>
              <a:t>Dialog </a:t>
            </a:r>
            <a:endParaRPr sz="3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>
                <a:solidFill>
                  <a:schemeClr val="dk1"/>
                </a:solidFill>
              </a:rPr>
              <a:t>Programación del flujo de diálogo</a:t>
            </a:r>
            <a:endParaRPr sz="3000" b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103"/>
          <p:cNvSpPr txBox="1">
            <a:spLocks noGrp="1"/>
          </p:cNvSpPr>
          <p:nvPr>
            <p:ph type="ctrTitle"/>
          </p:nvPr>
        </p:nvSpPr>
        <p:spPr>
          <a:xfrm>
            <a:off x="1083750" y="1437167"/>
            <a:ext cx="7624200" cy="3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Voice Agent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104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Solución de IBM que contempla el uso de proveedor SIP - Text To Speech - Assistant - Speech to Text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Podemos usar SMS y llamadas, se puede integrar de otras formas</a:t>
            </a:r>
            <a:endParaRPr/>
          </a:p>
        </p:txBody>
      </p:sp>
      <p:sp>
        <p:nvSpPr>
          <p:cNvPr id="713" name="Google Shape;713;p104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Voice Agent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05"/>
          <p:cNvSpPr txBox="1">
            <a:spLocks noGrp="1"/>
          </p:cNvSpPr>
          <p:nvPr>
            <p:ph type="ctrTitle"/>
          </p:nvPr>
        </p:nvSpPr>
        <p:spPr>
          <a:xfrm>
            <a:off x="1083750" y="1437167"/>
            <a:ext cx="7624200" cy="3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Watson Studio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106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Watson Studio es la suite que tiene IBM para todo lo que es Ciencia de Datos</a:t>
            </a:r>
            <a:endParaRPr/>
          </a:p>
        </p:txBody>
      </p:sp>
      <p:sp>
        <p:nvSpPr>
          <p:cNvPr id="726" name="Google Shape;726;p106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Watson Studio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C087342-4932-1842-A4FE-80CA4D0ECF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D51921-8F74-7642-9E48-67706CEEB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Recursos</a:t>
            </a:r>
            <a:r>
              <a:rPr lang="en-US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174036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9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/>
              <a:t>Casos de Uso</a:t>
            </a:r>
            <a:endParaRPr/>
          </a:p>
        </p:txBody>
      </p:sp>
      <p:sp>
        <p:nvSpPr>
          <p:cNvPr id="477" name="Google Shape;477;p69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953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lang="en-US"/>
              <a:t>Clasificación de textos legales.</a:t>
            </a:r>
            <a:endParaRPr/>
          </a:p>
          <a:p>
            <a:pPr marL="4953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/>
              <a:t>Analiza CVs para asignar categorías</a:t>
            </a:r>
            <a:endParaRPr/>
          </a:p>
          <a:p>
            <a:pPr marL="4953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lang="en-US"/>
              <a:t>Categorizar consultas de servicios</a:t>
            </a:r>
            <a:endParaRPr/>
          </a:p>
          <a:p>
            <a:pPr marL="4953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lang="en-US"/>
              <a:t>Organizar textos en redes sociales.</a:t>
            </a:r>
            <a:endParaRPr/>
          </a:p>
          <a:p>
            <a:pPr marL="4953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/>
              <a:t>Categorizar ofertas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0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40005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Ingles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Árabe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Francés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Alemán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Italiano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70"/>
          <p:cNvSpPr txBox="1">
            <a:spLocks noGrp="1"/>
          </p:cNvSpPr>
          <p:nvPr>
            <p:ph type="subTitle" idx="2"/>
          </p:nvPr>
        </p:nvSpPr>
        <p:spPr>
          <a:xfrm>
            <a:off x="5105400" y="2728650"/>
            <a:ext cx="40005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Japonés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Coreano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Portugués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Español</a:t>
            </a:r>
            <a:endParaRPr/>
          </a:p>
        </p:txBody>
      </p:sp>
      <p:sp>
        <p:nvSpPr>
          <p:cNvPr id="485" name="Google Shape;485;p70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Lenguajes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71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Otras consideraciones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2" name="Google Shape;492;p71"/>
          <p:cNvSpPr txBox="1">
            <a:spLocks noGrp="1"/>
          </p:cNvSpPr>
          <p:nvPr>
            <p:ph type="subTitle" idx="1"/>
          </p:nvPr>
        </p:nvSpPr>
        <p:spPr>
          <a:xfrm>
            <a:off x="626100" y="20838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en-US"/>
              <a:t>Entrene los clasificadores con frases de texto, cada una de ellas con un máximo de 60 palabras</a:t>
            </a:r>
            <a:endParaRPr/>
          </a:p>
          <a:p>
            <a:pPr marL="45720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5-10 frases </a:t>
            </a:r>
            <a:r>
              <a:rPr lang="en-US" b="1"/>
              <a:t>mínimo</a:t>
            </a:r>
            <a:r>
              <a:rPr lang="en-US"/>
              <a:t> por clase</a:t>
            </a:r>
            <a:endParaRPr/>
          </a:p>
          <a:p>
            <a:pPr marL="45720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en-US"/>
              <a:t>Cree hasta 8 clasificadores con cada instancia de servicio clasificador de lenguaje natural</a:t>
            </a:r>
            <a:endParaRPr/>
          </a:p>
          <a:p>
            <a:pPr marL="45720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en-US"/>
              <a:t>Clasificar hasta 30 frases de texto independientes en una sola solicitud 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3000"/>
              <a:buNone/>
            </a:pP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2"/>
          <p:cNvSpPr txBox="1">
            <a:spLocks noGrp="1"/>
          </p:cNvSpPr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curl -i -u "apikey:{apikey} \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-F training_data=@data_train.csv \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-F training_metadata="{\"language\":\"es\",\"name\":\"TutorialClassifier\"}" \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"{url}/v1/classifiers"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73"/>
          <p:cNvSpPr txBox="1">
            <a:spLocks noGrp="1"/>
          </p:cNvSpPr>
          <p:nvPr>
            <p:ph type="subTitle" idx="1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 respuesta nos da un Classifier ID y un estatus. </a:t>
            </a:r>
            <a:endParaRPr/>
          </a:p>
          <a:p>
            <a:pPr marL="0" lvl="0" indent="0" algn="l" rtl="0">
              <a:spcBef>
                <a:spcPts val="1500"/>
              </a:spcBef>
              <a:spcAft>
                <a:spcPts val="1500"/>
              </a:spcAft>
              <a:buNone/>
            </a:pPr>
            <a:r>
              <a:rPr lang="en-US"/>
              <a:t>Podemos consultar el estado del entrenamiento al igual</a:t>
            </a:r>
            <a:endParaRPr/>
          </a:p>
        </p:txBody>
      </p:sp>
      <p:sp>
        <p:nvSpPr>
          <p:cNvPr id="505" name="Google Shape;505;p73"/>
          <p:cNvSpPr txBox="1">
            <a:spLocks noGrp="1"/>
          </p:cNvSpPr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Consumo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1956</Words>
  <Application>Microsoft Macintosh PowerPoint</Application>
  <PresentationFormat>Custom</PresentationFormat>
  <Paragraphs>328</Paragraphs>
  <Slides>49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Arial</vt:lpstr>
      <vt:lpstr>Lato</vt:lpstr>
      <vt:lpstr>Lato Black</vt:lpstr>
      <vt:lpstr>Roboto Mono</vt:lpstr>
      <vt:lpstr>Lato Light</vt:lpstr>
      <vt:lpstr>Calibri</vt:lpstr>
      <vt:lpstr>Tema de Office</vt:lpstr>
      <vt:lpstr>Tema de Office</vt:lpstr>
      <vt:lpstr>PowerPoint Presentation</vt:lpstr>
      <vt:lpstr>Natural Language Classifier</vt:lpstr>
      <vt:lpstr>Natural Language Classifier</vt:lpstr>
      <vt:lpstr>Uso del Servicio</vt:lpstr>
      <vt:lpstr>Casos de Uso</vt:lpstr>
      <vt:lpstr>Lenguajes</vt:lpstr>
      <vt:lpstr>Otras consideraciones</vt:lpstr>
      <vt:lpstr>curl -i -u "apikey:{apikey} \ -F training_data=@data_train.csv \ -F training_metadata="{\"language\":\"es\",\"name\":\"TutorialClassifier\"}" \ "{url}/v1/classifiers"     </vt:lpstr>
      <vt:lpstr>Consumo</vt:lpstr>
      <vt:lpstr>curl -u "apikey:{}” \ "{url}/v1/classifiers/{CID}"  curl -G -u "apikey:{apikey}" \ "{url}/v1/classifiers/{classifier_id}/classify" \ --data-urlencode "text={texto}"  </vt:lpstr>
      <vt:lpstr>Watson NLU</vt:lpstr>
      <vt:lpstr>Natural Language Understanding</vt:lpstr>
      <vt:lpstr>Categorias</vt:lpstr>
      <vt:lpstr>Conceptos</vt:lpstr>
      <vt:lpstr>Emoción</vt:lpstr>
      <vt:lpstr>Entidades</vt:lpstr>
      <vt:lpstr>Palabras Clave</vt:lpstr>
      <vt:lpstr>Metadata</vt:lpstr>
      <vt:lpstr>Relaciones</vt:lpstr>
      <vt:lpstr>Roles Semánticos</vt:lpstr>
      <vt:lpstr>Sentimiento</vt:lpstr>
      <vt:lpstr>curl -X POST -u "apikey:{apikey}" \ "{url}/v1/analyze?version=2019-07-12" \ --header "Content-Type: application/json" \ --data '{   "url": "http://newsroom.ibm.com/Guerbet-and-IBM-Watson-Health-Announce-Strategic-Partnership-for-Artificial-Intelligence-in-Medical-Imaging-Liver",   "features": {     "sentiment": {},     "categories": {},     "concepts": {},     "entities": {},     "keywords": {}   } }'</vt:lpstr>
      <vt:lpstr>curl -X POST -u "apikey:{apikey}" \ "{url}/v1/analyze?version=2019-07-12" \ --request POST \ --header "Content-Type: application/json" \ --data '{   "text": "Amo las manzanas, odio las naranjas",   "features": {     "sentiment": {       "targets": [         "manzanas",         "naranjas",       ]     },     "keywords": {       "emotion": true     }   } }'</vt:lpstr>
      <vt:lpstr>Watson Discovery</vt:lpstr>
      <vt:lpstr>Discovery</vt:lpstr>
      <vt:lpstr>Discovery</vt:lpstr>
      <vt:lpstr>Arquitectura de la solución</vt:lpstr>
      <vt:lpstr>Con Assistant</vt:lpstr>
      <vt:lpstr>Watson Discovery News</vt:lpstr>
      <vt:lpstr>Knowledge Studio</vt:lpstr>
      <vt:lpstr>Knowledge Studio</vt:lpstr>
      <vt:lpstr>PowerPoint Presentation</vt:lpstr>
      <vt:lpstr>PowerPoint Presentation</vt:lpstr>
      <vt:lpstr>PowerPoint Presentation</vt:lpstr>
      <vt:lpstr>PowerPoint Presentation</vt:lpstr>
      <vt:lpstr>Elementos</vt:lpstr>
      <vt:lpstr>Anotadores</vt:lpstr>
      <vt:lpstr>PowerPoint Presentation</vt:lpstr>
      <vt:lpstr>PowerPoint Presentation</vt:lpstr>
      <vt:lpstr>PowerPoint Presentation</vt:lpstr>
      <vt:lpstr>PowerPoint Presentation</vt:lpstr>
      <vt:lpstr>Assistant</vt:lpstr>
      <vt:lpstr>Assistant</vt:lpstr>
      <vt:lpstr>Elementos</vt:lpstr>
      <vt:lpstr>Voice Agent</vt:lpstr>
      <vt:lpstr>Voice Agent</vt:lpstr>
      <vt:lpstr>Watson Studio</vt:lpstr>
      <vt:lpstr>Watson Studio</vt:lpstr>
      <vt:lpstr>Recursos: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14</cp:revision>
  <dcterms:modified xsi:type="dcterms:W3CDTF">2019-11-22T13:08:47Z</dcterms:modified>
</cp:coreProperties>
</file>